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00" r:id="rId2"/>
    <p:sldId id="301" r:id="rId3"/>
    <p:sldId id="259" r:id="rId4"/>
    <p:sldId id="303" r:id="rId5"/>
    <p:sldId id="260" r:id="rId6"/>
    <p:sldId id="304" r:id="rId7"/>
    <p:sldId id="306" r:id="rId8"/>
    <p:sldId id="309" r:id="rId9"/>
    <p:sldId id="305" r:id="rId10"/>
    <p:sldId id="308" r:id="rId11"/>
    <p:sldId id="338" r:id="rId12"/>
    <p:sldId id="310" r:id="rId13"/>
    <p:sldId id="312" r:id="rId14"/>
    <p:sldId id="314" r:id="rId15"/>
    <p:sldId id="315" r:id="rId16"/>
    <p:sldId id="316" r:id="rId17"/>
    <p:sldId id="317" r:id="rId18"/>
    <p:sldId id="320" r:id="rId19"/>
    <p:sldId id="318" r:id="rId20"/>
    <p:sldId id="343" r:id="rId21"/>
    <p:sldId id="321" r:id="rId22"/>
    <p:sldId id="339" r:id="rId23"/>
    <p:sldId id="340" r:id="rId24"/>
    <p:sldId id="327" r:id="rId25"/>
    <p:sldId id="325" r:id="rId26"/>
    <p:sldId id="341" r:id="rId27"/>
    <p:sldId id="328" r:id="rId28"/>
    <p:sldId id="342" r:id="rId29"/>
    <p:sldId id="331" r:id="rId30"/>
    <p:sldId id="332" r:id="rId31"/>
    <p:sldId id="337" r:id="rId32"/>
    <p:sldId id="296" r:id="rId33"/>
  </p:sldIdLst>
  <p:sldSz cx="12195175"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p:scale>
          <a:sx n="110" d="100"/>
          <a:sy n="110" d="100"/>
        </p:scale>
        <p:origin x="-552" y="-72"/>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2019/4/15</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19.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8.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3"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28649"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1273051" y="2981899"/>
            <a:ext cx="96490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自组织临界特性模型的分析</a:t>
            </a: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及系统开发</a:t>
            </a:r>
            <a:endParaRPr lang="zh-CN" altLang="en-US" sz="4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3" name="TextBox 7"/>
          <p:cNvSpPr>
            <a:spLocks noChangeArrowheads="1"/>
          </p:cNvSpPr>
          <p:nvPr/>
        </p:nvSpPr>
        <p:spPr bwMode="auto">
          <a:xfrm>
            <a:off x="264939" y="3861048"/>
            <a:ext cx="11642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A</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nalysis </a:t>
            </a: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and </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system development of </a:t>
            </a: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self - organized </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criticality </a:t>
            </a:r>
            <a:r>
              <a:rPr lang="en-US" altLang="zh-CN" sz="2000" b="1" dirty="0">
                <a:solidFill>
                  <a:schemeClr val="accent5">
                    <a:lumMod val="60000"/>
                    <a:lumOff val="40000"/>
                  </a:schemeClr>
                </a:solidFill>
                <a:latin typeface="微软雅黑" pitchFamily="34" charset="-122"/>
                <a:ea typeface="微软雅黑" pitchFamily="34" charset="-122"/>
              </a:rPr>
              <a:t>characteristic model</a:t>
            </a:r>
            <a:endParaRPr lang="zh-CN" altLang="en-US" sz="20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4" name="矩形 3"/>
          <p:cNvSpPr>
            <a:spLocks noChangeArrowheads="1"/>
          </p:cNvSpPr>
          <p:nvPr/>
        </p:nvSpPr>
        <p:spPr bwMode="auto">
          <a:xfrm>
            <a:off x="4360824" y="4566075"/>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人：王永超</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529635" y="4566075"/>
            <a:ext cx="1296144"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导师：郭辉</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57" y="876694"/>
            <a:ext cx="1976242" cy="1976242"/>
          </a:xfrm>
          <a:prstGeom prst="rect">
            <a:avLst/>
          </a:prstGeom>
        </p:spPr>
      </p:pic>
    </p:spTree>
    <p:extLst>
      <p:ext uri="{BB962C8B-B14F-4D97-AF65-F5344CB8AC3E}">
        <p14:creationId xmlns:p14="http://schemas.microsoft.com/office/powerpoint/2010/main" val="366891306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14:presetBounceEnd="53333">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14:bounceEnd="53333">
                                          <p:cBhvr additive="base">
                                            <p:cTn id="37" dur="750" fill="hold"/>
                                            <p:tgtEl>
                                              <p:spTgt spid="216"/>
                                            </p:tgtEl>
                                            <p:attrNameLst>
                                              <p:attrName>ppt_x</p:attrName>
                                            </p:attrNameLst>
                                          </p:cBhvr>
                                          <p:tavLst>
                                            <p:tav tm="0">
                                              <p:val>
                                                <p:strVal val="#ppt_x"/>
                                              </p:val>
                                            </p:tav>
                                            <p:tav tm="100000">
                                              <p:val>
                                                <p:strVal val="#ppt_x"/>
                                              </p:val>
                                            </p:tav>
                                          </p:tavLst>
                                        </p:anim>
                                        <p:anim calcmode="lin" valueType="num" p14:bounceEnd="53333">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14:presetBounceEnd="53333">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14:bounceEnd="53333">
                                          <p:cBhvr additive="base">
                                            <p:cTn id="42" dur="750" fill="hold"/>
                                            <p:tgtEl>
                                              <p:spTgt spid="219"/>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14:presetBounceEnd="53333">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14:bounceEnd="53333">
                                          <p:cBhvr additive="base">
                                            <p:cTn id="47" dur="750" fill="hold"/>
                                            <p:tgtEl>
                                              <p:spTgt spid="222"/>
                                            </p:tgtEl>
                                            <p:attrNameLst>
                                              <p:attrName>ppt_x</p:attrName>
                                            </p:attrNameLst>
                                          </p:cBhvr>
                                          <p:tavLst>
                                            <p:tav tm="0">
                                              <p:val>
                                                <p:strVal val="#ppt_x"/>
                                              </p:val>
                                            </p:tav>
                                            <p:tav tm="100000">
                                              <p:val>
                                                <p:strVal val="#ppt_x"/>
                                              </p:val>
                                            </p:tav>
                                          </p:tavLst>
                                        </p:anim>
                                        <p:anim calcmode="lin" valueType="num" p14:bounceEnd="53333">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14:presetBounceEnd="53333">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14:bounceEnd="53333">
                                          <p:cBhvr additive="base">
                                            <p:cTn id="52" dur="750" fill="hold"/>
                                            <p:tgtEl>
                                              <p:spTgt spid="228"/>
                                            </p:tgtEl>
                                            <p:attrNameLst>
                                              <p:attrName>ppt_x</p:attrName>
                                            </p:attrNameLst>
                                          </p:cBhvr>
                                          <p:tavLst>
                                            <p:tav tm="0">
                                              <p:val>
                                                <p:strVal val="#ppt_x"/>
                                              </p:val>
                                            </p:tav>
                                            <p:tav tm="100000">
                                              <p:val>
                                                <p:strVal val="#ppt_x"/>
                                              </p:val>
                                            </p:tav>
                                          </p:tavLst>
                                        </p:anim>
                                        <p:anim calcmode="lin" valueType="num" p14:bounceEnd="53333">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14:presetBounceEnd="53333">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14:bounceEnd="53333">
                                          <p:cBhvr additive="base">
                                            <p:cTn id="57" dur="750" fill="hold"/>
                                            <p:tgtEl>
                                              <p:spTgt spid="231"/>
                                            </p:tgtEl>
                                            <p:attrNameLst>
                                              <p:attrName>ppt_x</p:attrName>
                                            </p:attrNameLst>
                                          </p:cBhvr>
                                          <p:tavLst>
                                            <p:tav tm="0">
                                              <p:val>
                                                <p:strVal val="#ppt_x"/>
                                              </p:val>
                                            </p:tav>
                                            <p:tav tm="100000">
                                              <p:val>
                                                <p:strVal val="#ppt_x"/>
                                              </p:val>
                                            </p:tav>
                                          </p:tavLst>
                                        </p:anim>
                                        <p:anim calcmode="lin" valueType="num" p14:bounceEnd="53333">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750" fill="hold"/>
                                            <p:tgtEl>
                                              <p:spTgt spid="216"/>
                                            </p:tgtEl>
                                            <p:attrNameLst>
                                              <p:attrName>ppt_x</p:attrName>
                                            </p:attrNameLst>
                                          </p:cBhvr>
                                          <p:tavLst>
                                            <p:tav tm="0">
                                              <p:val>
                                                <p:strVal val="#ppt_x"/>
                                              </p:val>
                                            </p:tav>
                                            <p:tav tm="100000">
                                              <p:val>
                                                <p:strVal val="#ppt_x"/>
                                              </p:val>
                                            </p:tav>
                                          </p:tavLst>
                                        </p:anim>
                                        <p:anim calcmode="lin" valueType="num">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cBhvr additive="base">
                                            <p:cTn id="42" dur="750" fill="hold"/>
                                            <p:tgtEl>
                                              <p:spTgt spid="219"/>
                                            </p:tgtEl>
                                            <p:attrNameLst>
                                              <p:attrName>ppt_x</p:attrName>
                                            </p:attrNameLst>
                                          </p:cBhvr>
                                          <p:tavLst>
                                            <p:tav tm="0">
                                              <p:val>
                                                <p:strVal val="#ppt_x"/>
                                              </p:val>
                                            </p:tav>
                                            <p:tav tm="100000">
                                              <p:val>
                                                <p:strVal val="#ppt_x"/>
                                              </p:val>
                                            </p:tav>
                                          </p:tavLst>
                                        </p:anim>
                                        <p:anim calcmode="lin" valueType="num">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cBhvr additive="base">
                                            <p:cTn id="47" dur="750" fill="hold"/>
                                            <p:tgtEl>
                                              <p:spTgt spid="222"/>
                                            </p:tgtEl>
                                            <p:attrNameLst>
                                              <p:attrName>ppt_x</p:attrName>
                                            </p:attrNameLst>
                                          </p:cBhvr>
                                          <p:tavLst>
                                            <p:tav tm="0">
                                              <p:val>
                                                <p:strVal val="#ppt_x"/>
                                              </p:val>
                                            </p:tav>
                                            <p:tav tm="100000">
                                              <p:val>
                                                <p:strVal val="#ppt_x"/>
                                              </p:val>
                                            </p:tav>
                                          </p:tavLst>
                                        </p:anim>
                                        <p:anim calcmode="lin" valueType="num">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750" fill="hold"/>
                                            <p:tgtEl>
                                              <p:spTgt spid="228"/>
                                            </p:tgtEl>
                                            <p:attrNameLst>
                                              <p:attrName>ppt_x</p:attrName>
                                            </p:attrNameLst>
                                          </p:cBhvr>
                                          <p:tavLst>
                                            <p:tav tm="0">
                                              <p:val>
                                                <p:strVal val="#ppt_x"/>
                                              </p:val>
                                            </p:tav>
                                            <p:tav tm="100000">
                                              <p:val>
                                                <p:strVal val="#ppt_x"/>
                                              </p:val>
                                            </p:tav>
                                          </p:tavLst>
                                        </p:anim>
                                        <p:anim calcmode="lin" valueType="num">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cBhvr additive="base">
                                            <p:cTn id="57" dur="750" fill="hold"/>
                                            <p:tgtEl>
                                              <p:spTgt spid="231"/>
                                            </p:tgtEl>
                                            <p:attrNameLst>
                                              <p:attrName>ppt_x</p:attrName>
                                            </p:attrNameLst>
                                          </p:cBhvr>
                                          <p:tavLst>
                                            <p:tav tm="0">
                                              <p:val>
                                                <p:strVal val="#ppt_x"/>
                                              </p:val>
                                            </p:tav>
                                            <p:tav tm="100000">
                                              <p:val>
                                                <p:strVal val="#ppt_x"/>
                                              </p:val>
                                            </p:tav>
                                          </p:tavLst>
                                        </p:anim>
                                        <p:anim calcmode="lin" valueType="num">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9"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命题</a:t>
            </a: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背景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93531"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选题背景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93531" y="5437541"/>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研究意义</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5593531" y="59492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相关资料</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a:spLocks/>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67693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选题背景</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115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伴随着社会的发展，原有的很多理论已经无法解释一些实际遇到的问题，这些各种各样的复杂性问题十分具有挑战性。很多学者通过研究发现，自组织临界理论可以解释很多目前遇到的复杂性问题。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社会背景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单一人工智能体受到多种因素的制约目前发展比较缓慢，智力提升成本巨大，此外单一智能体处理任务时系统鲁棒性极差，通过多个智能体进行结合的方式提高系统鲁棒性和智力成为一种可行的思路。</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学科背景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32563"/>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受益于相关观测技术的进步，为实证研究建立了坚实的基础。群集运动的研究进一步得到了深化，研究逐渐开始将个体与群体运动过程的数据采集后进行模拟仿真和过程重建。如今在一定程度上已经能简单了解群体中个体之间的交互规则。</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027" y="891926"/>
            <a:ext cx="4536504" cy="3401170"/>
          </a:xfrm>
          <a:prstGeom prst="rect">
            <a:avLst/>
          </a:prstGeom>
        </p:spPr>
      </p:pic>
    </p:spTree>
    <p:extLst>
      <p:ext uri="{BB962C8B-B14F-4D97-AF65-F5344CB8AC3E}">
        <p14:creationId xmlns:p14="http://schemas.microsoft.com/office/powerpoint/2010/main" val="1928141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研究意义</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椭圆 7"/>
          <p:cNvSpPr/>
          <p:nvPr/>
        </p:nvSpPr>
        <p:spPr>
          <a:xfrm>
            <a:off x="2209155" y="3284984"/>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5161483" y="141277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1</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0" name="直接连接符 9"/>
          <p:cNvCxnSpPr/>
          <p:nvPr/>
        </p:nvCxnSpPr>
        <p:spPr>
          <a:xfrm>
            <a:off x="5738621" y="17176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48271" y="4320821"/>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b="1" dirty="0" smtClean="0">
                <a:solidFill>
                  <a:schemeClr val="accent5">
                    <a:lumMod val="60000"/>
                    <a:lumOff val="40000"/>
                  </a:schemeClr>
                </a:solidFill>
              </a:rPr>
              <a:t>群体协作</a:t>
            </a:r>
            <a:endParaRPr lang="en-US" altLang="zh-CN" sz="2400" b="1" dirty="0">
              <a:solidFill>
                <a:schemeClr val="accent5">
                  <a:lumMod val="60000"/>
                  <a:lumOff val="40000"/>
                </a:schemeClr>
              </a:solidFill>
            </a:endParaRPr>
          </a:p>
        </p:txBody>
      </p:sp>
      <p:sp>
        <p:nvSpPr>
          <p:cNvPr id="12" name="椭圆 11"/>
          <p:cNvSpPr/>
          <p:nvPr/>
        </p:nvSpPr>
        <p:spPr>
          <a:xfrm>
            <a:off x="2209155" y="1268760"/>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a:spLocks/>
          </p:cNvSpPr>
          <p:nvPr/>
        </p:nvSpPr>
        <p:spPr bwMode="auto">
          <a:xfrm>
            <a:off x="2625191" y="1935934"/>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a:spLocks/>
          </p:cNvSpPr>
          <p:nvPr/>
        </p:nvSpPr>
        <p:spPr>
          <a:xfrm>
            <a:off x="6768162" y="1556792"/>
            <a:ext cx="3865930" cy="43891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探究群体有序运动所遵循的机理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5161484" y="213285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2</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6" name="直接连接符 15"/>
          <p:cNvCxnSpPr/>
          <p:nvPr/>
        </p:nvCxnSpPr>
        <p:spPr>
          <a:xfrm>
            <a:off x="5738622" y="243768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a:spLocks/>
          </p:cNvSpPr>
          <p:nvPr/>
        </p:nvSpPr>
        <p:spPr>
          <a:xfrm>
            <a:off x="6696153" y="2290536"/>
            <a:ext cx="3865930" cy="294304"/>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了解群体中混乱个体之间有序运动产生的过程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5161484" y="286973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3</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3" name="直接连接符 22"/>
          <p:cNvCxnSpPr/>
          <p:nvPr/>
        </p:nvCxnSpPr>
        <p:spPr>
          <a:xfrm>
            <a:off x="5738622" y="317456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a:spLocks/>
          </p:cNvSpPr>
          <p:nvPr/>
        </p:nvSpPr>
        <p:spPr>
          <a:xfrm>
            <a:off x="6768163" y="302598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研究相互作用如何作用在群体和个体</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161485" y="358981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4</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6" name="直接连接符 25"/>
          <p:cNvCxnSpPr/>
          <p:nvPr/>
        </p:nvCxnSpPr>
        <p:spPr>
          <a:xfrm>
            <a:off x="5738623" y="389464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a:spLocks/>
          </p:cNvSpPr>
          <p:nvPr/>
        </p:nvSpPr>
        <p:spPr>
          <a:xfrm>
            <a:off x="6768163" y="3746068"/>
            <a:ext cx="4009943"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了解自组织临界理论及与其相关的理论内在联系</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5161484" y="43098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5</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0" name="直接连接符 29"/>
          <p:cNvCxnSpPr/>
          <p:nvPr/>
        </p:nvCxnSpPr>
        <p:spPr>
          <a:xfrm>
            <a:off x="5738622" y="461472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a:spLocks/>
          </p:cNvSpPr>
          <p:nvPr/>
        </p:nvSpPr>
        <p:spPr>
          <a:xfrm>
            <a:off x="6768163" y="4501139"/>
            <a:ext cx="3865930" cy="296013"/>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为群体仿生软件提供理论支撑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5161485" y="502997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6</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3" name="直接连接符 32"/>
          <p:cNvCxnSpPr/>
          <p:nvPr/>
        </p:nvCxnSpPr>
        <p:spPr>
          <a:xfrm>
            <a:off x="5738623" y="53348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a:spLocks/>
          </p:cNvSpPr>
          <p:nvPr/>
        </p:nvSpPr>
        <p:spPr>
          <a:xfrm>
            <a:off x="6768164" y="518622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探究实际应用场景下的可行性</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198955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125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75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25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75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3250"/>
                            </p:stCondLst>
                            <p:childTnLst>
                              <p:par>
                                <p:cTn id="56" presetID="53"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250"/>
                            </p:stCondLst>
                            <p:childTnLst>
                              <p:par>
                                <p:cTn id="66" presetID="2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4750"/>
                            </p:stCondLst>
                            <p:childTnLst>
                              <p:par>
                                <p:cTn id="70" presetID="53" presetClass="entr" presetSubtype="16"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par>
                          <p:cTn id="75" fill="hold">
                            <p:stCondLst>
                              <p:cond delay="525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575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250"/>
                            </p:stCondLst>
                            <p:childTnLst>
                              <p:par>
                                <p:cTn id="84" presetID="53" presetClass="entr" presetSubtype="16"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par>
                          <p:cTn id="93" fill="hold">
                            <p:stCondLst>
                              <p:cond delay="7250"/>
                            </p:stCondLst>
                            <p:childTnLst>
                              <p:par>
                                <p:cTn id="94" presetID="22" presetClass="entr" presetSubtype="8"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par>
                          <p:cTn id="97" fill="hold">
                            <p:stCondLst>
                              <p:cond delay="7750"/>
                            </p:stCondLst>
                            <p:childTnLst>
                              <p:par>
                                <p:cTn id="98" presetID="53" presetClass="entr" presetSubtype="16"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8250"/>
                            </p:stCondLst>
                            <p:childTnLst>
                              <p:par>
                                <p:cTn id="104" presetID="10"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8750"/>
                            </p:stCondLst>
                            <p:childTnLst>
                              <p:par>
                                <p:cTn id="108" presetID="22" presetClass="entr" presetSubtype="8" fill="hold"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par>
                          <p:cTn id="111" fill="hold">
                            <p:stCondLst>
                              <p:cond delay="9250"/>
                            </p:stCondLst>
                            <p:childTnLst>
                              <p:par>
                                <p:cTn id="112" presetID="53" presetClass="entr" presetSubtype="16"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500" fill="hold"/>
                                        <p:tgtEl>
                                          <p:spTgt spid="34"/>
                                        </p:tgtEl>
                                        <p:attrNameLst>
                                          <p:attrName>ppt_w</p:attrName>
                                        </p:attrNameLst>
                                      </p:cBhvr>
                                      <p:tavLst>
                                        <p:tav tm="0">
                                          <p:val>
                                            <p:fltVal val="0"/>
                                          </p:val>
                                        </p:tav>
                                        <p:tav tm="100000">
                                          <p:val>
                                            <p:strVal val="#ppt_w"/>
                                          </p:val>
                                        </p:tav>
                                      </p:tavLst>
                                    </p:anim>
                                    <p:anim calcmode="lin" valueType="num">
                                      <p:cBhvr>
                                        <p:cTn id="115" dur="500" fill="hold"/>
                                        <p:tgtEl>
                                          <p:spTgt spid="34"/>
                                        </p:tgtEl>
                                        <p:attrNameLst>
                                          <p:attrName>ppt_h</p:attrName>
                                        </p:attrNameLst>
                                      </p:cBhvr>
                                      <p:tavLst>
                                        <p:tav tm="0">
                                          <p:val>
                                            <p:fltVal val="0"/>
                                          </p:val>
                                        </p:tav>
                                        <p:tav tm="100000">
                                          <p:val>
                                            <p:strVal val="#ppt_h"/>
                                          </p:val>
                                        </p:tav>
                                      </p:tavLst>
                                    </p:anim>
                                    <p:animEffect transition="in" filter="fade">
                                      <p:cBhvr>
                                        <p:cTn id="116" dur="500"/>
                                        <p:tgtEl>
                                          <p:spTgt spid="34"/>
                                        </p:tgtEl>
                                      </p:cBhvr>
                                    </p:animEffect>
                                  </p:childTnLst>
                                </p:cTn>
                              </p:par>
                            </p:childTnLst>
                          </p:cTn>
                        </p:par>
                        <p:par>
                          <p:cTn id="117" fill="hold">
                            <p:stCondLst>
                              <p:cond delay="9750"/>
                            </p:stCondLst>
                            <p:childTnLst>
                              <p:par>
                                <p:cTn id="118" presetID="10"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研究理论</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633778" y="1700808"/>
            <a:ext cx="2385512"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临界态</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47"/>
          <p:cNvSpPr>
            <a:spLocks noChangeArrowheads="1"/>
          </p:cNvSpPr>
          <p:nvPr/>
        </p:nvSpPr>
        <p:spPr bwMode="auto">
          <a:xfrm>
            <a:off x="1633090" y="2023806"/>
            <a:ext cx="2386199"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由环境条件的微小变化引发的系统动力学剧烈变化</a:t>
            </a:r>
            <a:endParaRPr lang="zh-CN" altLang="en-US" sz="1400" dirty="0">
              <a:solidFill>
                <a:schemeClr val="tx1">
                  <a:lumMod val="65000"/>
                  <a:lumOff val="35000"/>
                </a:schemeClr>
              </a:solidFill>
              <a:sym typeface="微软雅黑" pitchFamily="34" charset="-122"/>
            </a:endParaRPr>
          </a:p>
        </p:txBody>
      </p:sp>
      <p:sp>
        <p:nvSpPr>
          <p:cNvPr id="34" name="矩形 33"/>
          <p:cNvSpPr/>
          <p:nvPr/>
        </p:nvSpPr>
        <p:spPr>
          <a:xfrm>
            <a:off x="2209842" y="3933056"/>
            <a:ext cx="2146270"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47"/>
          <p:cNvSpPr>
            <a:spLocks noChangeArrowheads="1"/>
          </p:cNvSpPr>
          <p:nvPr/>
        </p:nvSpPr>
        <p:spPr bwMode="auto">
          <a:xfrm>
            <a:off x="2209155" y="4256054"/>
            <a:ext cx="3027241"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混乱无序的群体通过内部个体之间的相互作用，形成一个有序且联系紧密的群体共同运动，这种运动被称之为群集运动。</a:t>
            </a:r>
            <a:endParaRPr lang="en-US" altLang="zh-CN" sz="1400" dirty="0">
              <a:solidFill>
                <a:schemeClr val="tx1">
                  <a:lumMod val="65000"/>
                  <a:lumOff val="35000"/>
                </a:schemeClr>
              </a:solidFill>
              <a:sym typeface="微软雅黑" pitchFamily="34" charset="-122"/>
            </a:endParaRPr>
          </a:p>
        </p:txBody>
      </p:sp>
      <p:sp>
        <p:nvSpPr>
          <p:cNvPr id="36" name="矩形 35"/>
          <p:cNvSpPr/>
          <p:nvPr/>
        </p:nvSpPr>
        <p:spPr>
          <a:xfrm>
            <a:off x="8429703" y="2642487"/>
            <a:ext cx="2276396"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复杂系统</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29016" y="2965485"/>
            <a:ext cx="227708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chemeClr val="tx1">
                    <a:lumMod val="65000"/>
                    <a:lumOff val="35000"/>
                  </a:schemeClr>
                </a:solidFill>
              </a:rPr>
              <a:t>为非线性，反馈机制，自发形成的秩序以及分布式的控制和涌现</a:t>
            </a:r>
            <a:endParaRPr lang="zh-CN" altLang="en-US" sz="1400" dirty="0">
              <a:solidFill>
                <a:schemeClr val="tx1">
                  <a:lumMod val="65000"/>
                  <a:lumOff val="35000"/>
                </a:schemeClr>
              </a:solidFill>
              <a:sym typeface="微软雅黑" pitchFamily="34" charset="-122"/>
            </a:endParaRPr>
          </a:p>
        </p:txBody>
      </p:sp>
      <p:sp>
        <p:nvSpPr>
          <p:cNvPr id="38" name="矩形 85"/>
          <p:cNvSpPr>
            <a:spLocks noChangeArrowheads="1"/>
          </p:cNvSpPr>
          <p:nvPr/>
        </p:nvSpPr>
        <p:spPr bwMode="auto">
          <a:xfrm>
            <a:off x="7897787" y="4259806"/>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自组织临界理论</a:t>
            </a:r>
            <a:endParaRPr lang="zh-CN" altLang="en-US" sz="1800" b="1" dirty="0">
              <a:solidFill>
                <a:schemeClr val="accent5">
                  <a:lumMod val="75000"/>
                </a:schemeClr>
              </a:solidFill>
              <a:cs typeface="Arial" panose="020B0604020202020204" pitchFamily="34" charset="0"/>
            </a:endParaRPr>
          </a:p>
        </p:txBody>
      </p:sp>
      <p:sp>
        <p:nvSpPr>
          <p:cNvPr id="39" name="文本框 13"/>
          <p:cNvSpPr txBox="1"/>
          <p:nvPr/>
        </p:nvSpPr>
        <p:spPr>
          <a:xfrm>
            <a:off x="6817667" y="4636302"/>
            <a:ext cx="4320480" cy="1384986"/>
          </a:xfrm>
          <a:prstGeom prst="rect">
            <a:avLst/>
          </a:prstGeom>
          <a:noFill/>
        </p:spPr>
        <p:txBody>
          <a:bodyPr wrap="square" lIns="91435" tIns="45716" rIns="91435" bIns="45716" rtlCol="0">
            <a:spAutoFit/>
          </a:bodyPr>
          <a:lstStyle/>
          <a:p>
            <a:pPr>
              <a:lnSpc>
                <a:spcPct val="120000"/>
              </a:lnSpc>
              <a:spcBef>
                <a:spcPct val="0"/>
              </a:spcBef>
            </a:pPr>
            <a:r>
              <a:rPr lang="zh-CN" altLang="zh-CN" sz="1400" dirty="0">
                <a:solidFill>
                  <a:schemeClr val="tx1">
                    <a:lumMod val="65000"/>
                    <a:lumOff val="35000"/>
                  </a:schemeClr>
                </a:solidFill>
                <a:latin typeface="微软雅黑" pitchFamily="34" charset="-122"/>
                <a:ea typeface="微软雅黑" pitchFamily="34" charset="-122"/>
                <a:sym typeface="Calibri" pitchFamily="34" charset="0"/>
              </a:rPr>
              <a:t>自组织临界性系统具有一个很明显的特征，在能量累积的自组织过程中，能量的累积速度非常缓慢，而且这个过程中能量的积累持续且均匀。但是与之相反的是能量的释放，该系统能量的释放是“雪崩式”的，即在短时间内快速释放，非常容易形成灾害。</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312341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14" presetClass="entr" presetSubtype="10" fill="hold" grpId="0" nodeType="with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400"/>
                                        <p:tgtEl>
                                          <p:spTgt spid="32"/>
                                        </p:tgtEl>
                                      </p:cBhvr>
                                    </p:animEffect>
                                  </p:childTnLst>
                                </p:cTn>
                              </p:par>
                              <p:par>
                                <p:cTn id="44" presetID="14" presetClass="entr" presetSubtype="10" fill="hold" grpId="0" nodeType="withEffect">
                                  <p:stCondLst>
                                    <p:cond delay="200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400"/>
                                        <p:tgtEl>
                                          <p:spTgt spid="33"/>
                                        </p:tgtEl>
                                      </p:cBhvr>
                                    </p:animEffect>
                                  </p:childTnLst>
                                </p:cTn>
                              </p:par>
                            </p:childTnLst>
                          </p:cTn>
                        </p:par>
                        <p:par>
                          <p:cTn id="47" fill="hold">
                            <p:stCondLst>
                              <p:cond delay="2400"/>
                            </p:stCondLst>
                            <p:childTnLst>
                              <p:par>
                                <p:cTn id="48" presetID="22" presetClass="entr" presetSubtype="1"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par>
                                <p:cTn id="51" presetID="14" presetClass="entr" presetSubtype="1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randombar(horizontal)">
                                      <p:cBhvr>
                                        <p:cTn id="53" dur="400"/>
                                        <p:tgtEl>
                                          <p:spTgt spid="34"/>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35"/>
                                        </p:tgtEl>
                                        <p:attrNameLst>
                                          <p:attrName>style.visibility</p:attrName>
                                        </p:attrNameLst>
                                      </p:cBhvr>
                                      <p:to>
                                        <p:strVal val="visible"/>
                                      </p:to>
                                    </p:set>
                                    <p:animEffect transition="in" filter="randombar(horizontal)">
                                      <p:cBhvr>
                                        <p:cTn id="56" dur="400"/>
                                        <p:tgtEl>
                                          <p:spTgt spid="35"/>
                                        </p:tgtEl>
                                      </p:cBhvr>
                                    </p:animEffect>
                                  </p:childTnLst>
                                </p:cTn>
                              </p:par>
                            </p:childTnLst>
                          </p:cTn>
                        </p:par>
                        <p:par>
                          <p:cTn id="57" fill="hold">
                            <p:stCondLst>
                              <p:cond delay="3300"/>
                            </p:stCondLst>
                            <p:childTnLst>
                              <p:par>
                                <p:cTn id="58" presetID="2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14" presetClass="entr" presetSubtype="1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Effect transition="in" filter="randombar(horizontal)">
                                      <p:cBhvr>
                                        <p:cTn id="63" dur="400"/>
                                        <p:tgtEl>
                                          <p:spTgt spid="36"/>
                                        </p:tgtEl>
                                      </p:cBhvr>
                                    </p:animEffect>
                                  </p:childTnLst>
                                </p:cTn>
                              </p:par>
                              <p:par>
                                <p:cTn id="64" presetID="14" presetClass="entr" presetSubtype="10" fill="hold" grpId="0" nodeType="withEffect">
                                  <p:stCondLst>
                                    <p:cond delay="500"/>
                                  </p:stCondLst>
                                  <p:childTnLst>
                                    <p:set>
                                      <p:cBhvr>
                                        <p:cTn id="65" dur="1" fill="hold">
                                          <p:stCondLst>
                                            <p:cond delay="0"/>
                                          </p:stCondLst>
                                        </p:cTn>
                                        <p:tgtEl>
                                          <p:spTgt spid="37"/>
                                        </p:tgtEl>
                                        <p:attrNameLst>
                                          <p:attrName>style.visibility</p:attrName>
                                        </p:attrNameLst>
                                      </p:cBhvr>
                                      <p:to>
                                        <p:strVal val="visible"/>
                                      </p:to>
                                    </p:set>
                                    <p:animEffect transition="in" filter="randombar(horizontal)">
                                      <p:cBhvr>
                                        <p:cTn id="66" dur="400"/>
                                        <p:tgtEl>
                                          <p:spTgt spid="37"/>
                                        </p:tgtEl>
                                      </p:cBhvr>
                                    </p:animEffect>
                                  </p:childTnLst>
                                </p:cTn>
                              </p:par>
                            </p:childTnLst>
                          </p:cTn>
                        </p:par>
                        <p:par>
                          <p:cTn id="67" fill="hold">
                            <p:stCondLst>
                              <p:cond delay="4200"/>
                            </p:stCondLst>
                            <p:childTnLst>
                              <p:par>
                                <p:cTn id="68" presetID="22" presetClass="entr" presetSubtype="2"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righ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right)">
                                      <p:cBhvr>
                                        <p:cTn id="73" dur="750"/>
                                        <p:tgtEl>
                                          <p:spTgt spid="39"/>
                                        </p:tgtEl>
                                      </p:cBhvr>
                                    </p:animEffect>
                                  </p:childTnLst>
                                </p:cTn>
                              </p:par>
                            </p:childTnLst>
                          </p:cTn>
                        </p:par>
                        <p:par>
                          <p:cTn id="74" fill="hold">
                            <p:stCondLst>
                              <p:cond delay="4950"/>
                            </p:stCondLst>
                            <p:childTnLst>
                              <p:par>
                                <p:cTn id="75" presetID="10"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7" grpId="0" animBg="1"/>
      <p:bldP spid="30" grpId="0" animBg="1"/>
      <p:bldP spid="32" grpId="0"/>
      <p:bldP spid="33" grpId="0"/>
      <p:bldP spid="34" grpId="0"/>
      <p:bldP spid="35" grpId="0"/>
      <p:bldP spid="36" grpId="0"/>
      <p:bldP spid="37" grpId="0"/>
      <p:bldP spid="38" grpId="0"/>
      <p:bldP spid="39"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重点分析</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4"/>
          <p:cNvSpPr>
            <a:spLocks/>
          </p:cNvSpPr>
          <p:nvPr/>
        </p:nvSpPr>
        <p:spPr bwMode="auto">
          <a:xfrm>
            <a:off x="4465976" y="1956245"/>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7"/>
          <p:cNvSpPr>
            <a:spLocks/>
          </p:cNvSpPr>
          <p:nvPr/>
        </p:nvSpPr>
        <p:spPr bwMode="auto">
          <a:xfrm>
            <a:off x="6176076" y="1340768"/>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p:cNvSpPr/>
          <p:nvPr/>
        </p:nvSpPr>
        <p:spPr>
          <a:xfrm>
            <a:off x="3491910" y="4867227"/>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1" name="椭圆 20"/>
          <p:cNvSpPr/>
          <p:nvPr/>
        </p:nvSpPr>
        <p:spPr>
          <a:xfrm>
            <a:off x="4214034" y="3432019"/>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3" name="椭圆 22"/>
          <p:cNvSpPr/>
          <p:nvPr/>
        </p:nvSpPr>
        <p:spPr>
          <a:xfrm>
            <a:off x="8529450" y="3876852"/>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4" name="椭圆 23"/>
          <p:cNvSpPr/>
          <p:nvPr/>
        </p:nvSpPr>
        <p:spPr>
          <a:xfrm>
            <a:off x="7730466" y="2233283"/>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5" name="椭圆 24"/>
          <p:cNvSpPr/>
          <p:nvPr/>
        </p:nvSpPr>
        <p:spPr>
          <a:xfrm>
            <a:off x="4353985" y="1623885"/>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6" name="TextBox 22"/>
          <p:cNvSpPr txBox="1"/>
          <p:nvPr/>
        </p:nvSpPr>
        <p:spPr>
          <a:xfrm>
            <a:off x="985019" y="4634445"/>
            <a:ext cx="2426469" cy="72898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实验及其对照组如何设计才能正确且高效</a:t>
            </a:r>
            <a:endParaRPr lang="en-US" altLang="zh-CN" sz="1800" noProof="1">
              <a:solidFill>
                <a:schemeClr val="tx1">
                  <a:lumMod val="65000"/>
                  <a:lumOff val="35000"/>
                </a:schemeClr>
              </a:solidFill>
            </a:endParaRPr>
          </a:p>
        </p:txBody>
      </p:sp>
      <p:sp>
        <p:nvSpPr>
          <p:cNvPr id="27" name="TextBox 22"/>
          <p:cNvSpPr txBox="1"/>
          <p:nvPr/>
        </p:nvSpPr>
        <p:spPr>
          <a:xfrm>
            <a:off x="1747409" y="3133958"/>
            <a:ext cx="2606576" cy="757130"/>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选择的</a:t>
            </a:r>
            <a:r>
              <a:rPr lang="en-US" altLang="zh-CN" sz="1800" noProof="1">
                <a:solidFill>
                  <a:schemeClr val="tx1">
                    <a:lumMod val="65000"/>
                    <a:lumOff val="35000"/>
                  </a:schemeClr>
                </a:solidFill>
              </a:rPr>
              <a:t>SAC</a:t>
            </a:r>
            <a:r>
              <a:rPr lang="zh-CN" altLang="en-US" sz="1800" noProof="1">
                <a:solidFill>
                  <a:schemeClr val="tx1">
                    <a:lumMod val="65000"/>
                    <a:lumOff val="35000"/>
                  </a:schemeClr>
                </a:solidFill>
              </a:rPr>
              <a:t>模型会不会出现自组织临界现象</a:t>
            </a:r>
            <a:endParaRPr lang="en-US" altLang="zh-CN" sz="1800" noProof="1">
              <a:solidFill>
                <a:schemeClr val="tx1">
                  <a:lumMod val="65000"/>
                  <a:lumOff val="35000"/>
                </a:schemeClr>
              </a:solidFill>
            </a:endParaRPr>
          </a:p>
        </p:txBody>
      </p:sp>
      <p:sp>
        <p:nvSpPr>
          <p:cNvPr id="28" name="TextBox 22"/>
          <p:cNvSpPr txBox="1"/>
          <p:nvPr/>
        </p:nvSpPr>
        <p:spPr>
          <a:xfrm>
            <a:off x="9098821" y="3649539"/>
            <a:ext cx="2471374" cy="10895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用什么样的方法才能有效确认群体中存在自组织临界现象</a:t>
            </a:r>
            <a:endParaRPr lang="en-US" altLang="zh-CN" sz="1800" noProof="1">
              <a:solidFill>
                <a:schemeClr val="tx1">
                  <a:lumMod val="65000"/>
                  <a:lumOff val="35000"/>
                </a:schemeClr>
              </a:solidFill>
            </a:endParaRPr>
          </a:p>
        </p:txBody>
      </p:sp>
      <p:sp>
        <p:nvSpPr>
          <p:cNvPr id="30" name="TextBox 22"/>
          <p:cNvSpPr txBox="1"/>
          <p:nvPr/>
        </p:nvSpPr>
        <p:spPr>
          <a:xfrm>
            <a:off x="8335065" y="1884566"/>
            <a:ext cx="2387571" cy="1061381"/>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什么因素影响群体的自组织程度，这些因素又是如何影响的。</a:t>
            </a:r>
            <a:endParaRPr lang="en-US" altLang="zh-CN" sz="1800" noProof="1">
              <a:solidFill>
                <a:schemeClr val="tx1">
                  <a:lumMod val="65000"/>
                  <a:lumOff val="35000"/>
                </a:schemeClr>
              </a:solidFill>
            </a:endParaRPr>
          </a:p>
        </p:txBody>
      </p:sp>
      <p:sp>
        <p:nvSpPr>
          <p:cNvPr id="31" name="TextBox 22"/>
          <p:cNvSpPr txBox="1"/>
          <p:nvPr/>
        </p:nvSpPr>
        <p:spPr>
          <a:xfrm>
            <a:off x="1747409" y="1472286"/>
            <a:ext cx="2520280" cy="757130"/>
          </a:xfrm>
          <a:prstGeom prst="rect">
            <a:avLst/>
          </a:prstGeom>
          <a:noFill/>
        </p:spPr>
        <p:txBody>
          <a:bodyPr wrap="square" rtlCol="0">
            <a:spAutoFit/>
          </a:bodyPr>
          <a:lstStyle/>
          <a:p>
            <a:pPr lvl="0">
              <a:lnSpc>
                <a:spcPct val="120000"/>
              </a:lnSpc>
              <a:spcAft>
                <a:spcPct val="40000"/>
              </a:spcAft>
              <a:buClr>
                <a:srgbClr val="292929"/>
              </a:buClr>
            </a:pPr>
            <a:r>
              <a:rPr lang="zh-CN" altLang="en-US" noProof="1" smtClean="0">
                <a:solidFill>
                  <a:schemeClr val="tx1">
                    <a:lumMod val="65000"/>
                    <a:lumOff val="35000"/>
                  </a:schemeClr>
                </a:solidFill>
                <a:latin typeface="微软雅黑" pitchFamily="34" charset="-122"/>
                <a:ea typeface="微软雅黑" pitchFamily="34" charset="-122"/>
              </a:rPr>
              <a:t>群集运动如何从混乱的群体产生和发展</a:t>
            </a:r>
            <a:endParaRPr lang="en-US" altLang="zh-CN" noProof="1">
              <a:solidFill>
                <a:schemeClr val="tx1">
                  <a:lumMod val="65000"/>
                  <a:lumOff val="35000"/>
                </a:schemeClr>
              </a:solidFill>
              <a:latin typeface="微软雅黑" pitchFamily="34" charset="-122"/>
              <a:ea typeface="微软雅黑" pitchFamily="34" charset="-122"/>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225413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2700"/>
                            </p:stCondLst>
                            <p:childTnLst>
                              <p:par>
                                <p:cTn id="58" presetID="2" presetClass="entr" presetSubtype="8" decel="10000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0-#ppt_w/2"/>
                                          </p:val>
                                        </p:tav>
                                        <p:tav tm="100000">
                                          <p:val>
                                            <p:strVal val="#ppt_x"/>
                                          </p:val>
                                        </p:tav>
                                      </p:tavLst>
                                    </p:anim>
                                    <p:anim calcmode="lin" valueType="num">
                                      <p:cBhvr additive="base">
                                        <p:cTn id="65" dur="500" fill="hold"/>
                                        <p:tgtEl>
                                          <p:spTgt spid="27"/>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1+#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1+#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0-#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childTnLst>
                          </p:cTn>
                        </p:par>
                        <p:par>
                          <p:cTn id="78" fill="hold">
                            <p:stCondLst>
                              <p:cond delay="3600"/>
                            </p:stCondLst>
                            <p:childTnLst>
                              <p:par>
                                <p:cTn id="79" presetID="10"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animBg="1"/>
      <p:bldP spid="23" grpId="0" animBg="1"/>
      <p:bldP spid="24" grpId="0" animBg="1"/>
      <p:bldP spid="25" grpId="0" animBg="1"/>
      <p:bldP spid="26" grpId="0"/>
      <p:bldP spid="27" grpId="0"/>
      <p:bldP spid="28" grpId="0"/>
      <p:bldP spid="30" grpId="0"/>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560521" y="3573016"/>
            <a:ext cx="3143810"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研究综述</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Thesis Description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22337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研究目标</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22674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168795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251472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249567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287385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450456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19609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281576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7" name="矩形 76"/>
          <p:cNvSpPr/>
          <p:nvPr/>
        </p:nvSpPr>
        <p:spPr>
          <a:xfrm>
            <a:off x="6152976" y="1052736"/>
            <a:ext cx="3328987" cy="923322"/>
          </a:xfrm>
          <a:prstGeom prst="rect">
            <a:avLst/>
          </a:prstGeom>
        </p:spPr>
        <p:txBody>
          <a:bodyPr wrap="square" lIns="91431" tIns="45716" rIns="91431" bIns="45716">
            <a:spAutoFit/>
          </a:bodyPr>
          <a:lstStyle/>
          <a:p>
            <a:r>
              <a:rPr lang="zh-CN" altLang="en-US" b="1" noProof="1" smtClean="0">
                <a:solidFill>
                  <a:schemeClr val="accent5">
                    <a:lumMod val="75000"/>
                  </a:schemeClr>
                </a:solidFill>
                <a:latin typeface="微软雅黑" pitchFamily="34" charset="-122"/>
                <a:ea typeface="微软雅黑" pitchFamily="34" charset="-122"/>
              </a:rPr>
              <a:t>什么因素影响群体的自组织，这些因素又是如何影响的</a:t>
            </a:r>
            <a:endParaRPr lang="en-US" altLang="zh-CN" b="1" noProof="1" smtClean="0">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6241603" y="1772816"/>
            <a:ext cx="324036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通过大量文献阅读，本文发现在实际群体中速度、相互作用范围、运动时间长短会直接影响群体群集运动有序程度。</a:t>
            </a:r>
            <a:endParaRPr lang="zh-CN" altLang="en-US" sz="1400" dirty="0">
              <a:solidFill>
                <a:schemeClr val="tx1">
                  <a:lumMod val="65000"/>
                  <a:lumOff val="35000"/>
                </a:schemeClr>
              </a:solidFill>
              <a:sym typeface="微软雅黑" pitchFamily="34" charset="-122"/>
            </a:endParaRPr>
          </a:p>
        </p:txBody>
      </p:sp>
      <p:sp>
        <p:nvSpPr>
          <p:cNvPr id="81" name="矩形 80"/>
          <p:cNvSpPr/>
          <p:nvPr/>
        </p:nvSpPr>
        <p:spPr>
          <a:xfrm>
            <a:off x="6152975" y="4449894"/>
            <a:ext cx="3184971" cy="923322"/>
          </a:xfrm>
          <a:prstGeom prst="rect">
            <a:avLst/>
          </a:prstGeom>
        </p:spPr>
        <p:txBody>
          <a:bodyPr wrap="square" lIns="91431" tIns="45716" rIns="91431" bIns="45716">
            <a:spAutoFit/>
          </a:bodyPr>
          <a:lstStyle/>
          <a:p>
            <a:r>
              <a:rPr lang="zh-CN" altLang="en-US" b="1" noProof="1" smtClean="0">
                <a:solidFill>
                  <a:schemeClr val="accent5">
                    <a:lumMod val="75000"/>
                  </a:schemeClr>
                </a:solidFill>
                <a:latin typeface="微软雅黑" pitchFamily="34" charset="-122"/>
                <a:ea typeface="微软雅黑" pitchFamily="34" charset="-122"/>
              </a:rPr>
              <a:t>选择</a:t>
            </a:r>
            <a:r>
              <a:rPr lang="zh-CN" altLang="en-US" b="1" noProof="1">
                <a:solidFill>
                  <a:schemeClr val="accent5">
                    <a:lumMod val="75000"/>
                  </a:schemeClr>
                </a:solidFill>
                <a:latin typeface="微软雅黑" pitchFamily="34" charset="-122"/>
                <a:ea typeface="微软雅黑" pitchFamily="34" charset="-122"/>
              </a:rPr>
              <a:t>的</a:t>
            </a:r>
            <a:r>
              <a:rPr lang="en-US" altLang="zh-CN" b="1" noProof="1">
                <a:solidFill>
                  <a:schemeClr val="accent5">
                    <a:lumMod val="75000"/>
                  </a:schemeClr>
                </a:solidFill>
                <a:latin typeface="微软雅黑" pitchFamily="34" charset="-122"/>
                <a:ea typeface="微软雅黑" pitchFamily="34" charset="-122"/>
              </a:rPr>
              <a:t>SAC</a:t>
            </a:r>
            <a:r>
              <a:rPr lang="zh-CN" altLang="en-US" b="1" noProof="1">
                <a:solidFill>
                  <a:schemeClr val="accent5">
                    <a:lumMod val="75000"/>
                  </a:schemeClr>
                </a:solidFill>
                <a:latin typeface="微软雅黑" pitchFamily="34" charset="-122"/>
                <a:ea typeface="微软雅黑" pitchFamily="34" charset="-122"/>
              </a:rPr>
              <a:t>模型会不会出现自组织临界现象</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296991" y="5096688"/>
            <a:ext cx="3184972"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经过影响因素分析实验，设置合适初始值使基于模型仿真的群体开始相互作用，观察群体运动模式。利用已有理论进行初步鉴别。</a:t>
            </a:r>
            <a:endParaRPr lang="zh-CN" altLang="en-US" sz="1400" dirty="0">
              <a:solidFill>
                <a:schemeClr val="tx1">
                  <a:lumMod val="65000"/>
                  <a:lumOff val="35000"/>
                </a:schemeClr>
              </a:solidFill>
              <a:sym typeface="微软雅黑"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5" name="矩形 84"/>
          <p:cNvSpPr/>
          <p:nvPr/>
        </p:nvSpPr>
        <p:spPr>
          <a:xfrm>
            <a:off x="6152976" y="2761207"/>
            <a:ext cx="3328987" cy="1144921"/>
          </a:xfrm>
          <a:prstGeom prst="rect">
            <a:avLst/>
          </a:prstGeom>
        </p:spPr>
        <p:txBody>
          <a:bodyPr wrap="square" lIns="91431" tIns="45716" rIns="91431" bIns="45716">
            <a:spAutoFit/>
          </a:bodyPr>
          <a:lstStyle/>
          <a:p>
            <a:pPr lvl="0">
              <a:lnSpc>
                <a:spcPct val="120000"/>
              </a:lnSpc>
              <a:spcAft>
                <a:spcPct val="40000"/>
              </a:spcAft>
              <a:buClr>
                <a:srgbClr val="292929"/>
              </a:buClr>
            </a:pPr>
            <a:r>
              <a:rPr lang="zh-CN" altLang="en-US" b="1" noProof="1">
                <a:solidFill>
                  <a:schemeClr val="accent5">
                    <a:lumMod val="75000"/>
                  </a:schemeClr>
                </a:solidFill>
                <a:latin typeface="微软雅黑" pitchFamily="34" charset="-122"/>
                <a:ea typeface="微软雅黑" pitchFamily="34" charset="-122"/>
              </a:rPr>
              <a:t>群集运动如何从混乱的群体产生和发展</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6" name="矩形 47"/>
          <p:cNvSpPr>
            <a:spLocks noChangeArrowheads="1"/>
          </p:cNvSpPr>
          <p:nvPr/>
        </p:nvSpPr>
        <p:spPr bwMode="auto">
          <a:xfrm>
            <a:off x="6258222" y="3481287"/>
            <a:ext cx="3240360"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研究相互作用实际效果，观察群体有序运动如何产生</a:t>
            </a:r>
            <a:endParaRPr lang="zh-CN" altLang="en-US" sz="1400" dirty="0">
              <a:solidFill>
                <a:schemeClr val="tx1">
                  <a:lumMod val="65000"/>
                  <a:lumOff val="35000"/>
                </a:schemeClr>
              </a:solidFill>
              <a:sym typeface="微软雅黑" pitchFamily="34" charset="-122"/>
            </a:endParaRPr>
          </a:p>
        </p:txBody>
      </p:sp>
    </p:spTree>
    <p:extLst>
      <p:ext uri="{BB962C8B-B14F-4D97-AF65-F5344CB8AC3E}">
        <p14:creationId xmlns:p14="http://schemas.microsoft.com/office/powerpoint/2010/main" val="31238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randombar(horizontal)">
                                      <p:cBhvr>
                                        <p:cTn id="49" dur="400"/>
                                        <p:tgtEl>
                                          <p:spTgt spid="7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randombar(horizontal)">
                                      <p:cBhvr>
                                        <p:cTn id="52" dur="400"/>
                                        <p:tgtEl>
                                          <p:spTgt spid="78"/>
                                        </p:tgtEl>
                                      </p:cBhvr>
                                    </p:animEffect>
                                  </p:childTnLst>
                                </p:cTn>
                              </p:par>
                            </p:childTnLst>
                          </p:cTn>
                        </p:par>
                        <p:par>
                          <p:cTn id="53" fill="hold">
                            <p:stCondLst>
                              <p:cond delay="1400"/>
                            </p:stCondLst>
                            <p:childTnLst>
                              <p:par>
                                <p:cTn id="54" presetID="14" presetClass="entr" presetSubtype="10" fill="hold" grpId="0" nodeType="afterEffect">
                                  <p:stCondLst>
                                    <p:cond delay="100"/>
                                  </p:stCondLst>
                                  <p:childTnLst>
                                    <p:set>
                                      <p:cBhvr>
                                        <p:cTn id="55" dur="1" fill="hold">
                                          <p:stCondLst>
                                            <p:cond delay="0"/>
                                          </p:stCondLst>
                                        </p:cTn>
                                        <p:tgtEl>
                                          <p:spTgt spid="81"/>
                                        </p:tgtEl>
                                        <p:attrNameLst>
                                          <p:attrName>style.visibility</p:attrName>
                                        </p:attrNameLst>
                                      </p:cBhvr>
                                      <p:to>
                                        <p:strVal val="visible"/>
                                      </p:to>
                                    </p:set>
                                    <p:animEffect transition="in" filter="randombar(horizontal)">
                                      <p:cBhvr>
                                        <p:cTn id="56" dur="400"/>
                                        <p:tgtEl>
                                          <p:spTgt spid="81"/>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82"/>
                                        </p:tgtEl>
                                        <p:attrNameLst>
                                          <p:attrName>style.visibility</p:attrName>
                                        </p:attrNameLst>
                                      </p:cBhvr>
                                      <p:to>
                                        <p:strVal val="visible"/>
                                      </p:to>
                                    </p:set>
                                    <p:animEffect transition="in" filter="randombar(horizontal)">
                                      <p:cBhvr>
                                        <p:cTn id="59" dur="400"/>
                                        <p:tgtEl>
                                          <p:spTgt spid="82"/>
                                        </p:tgtEl>
                                      </p:cBhvr>
                                    </p:animEffect>
                                  </p:childTnLst>
                                </p:cTn>
                              </p:par>
                            </p:childTnLst>
                          </p:cTn>
                        </p:par>
                        <p:par>
                          <p:cTn id="60" fill="hold">
                            <p:stCondLst>
                              <p:cond delay="1900"/>
                            </p:stCondLst>
                            <p:childTnLst>
                              <p:par>
                                <p:cTn id="61" presetID="10"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0"/>
                                        <p:tgtEl>
                                          <p:spTgt spid="48"/>
                                        </p:tgtEl>
                                      </p:cBhvr>
                                    </p:animEffect>
                                  </p:childTnLst>
                                </p:cTn>
                              </p:par>
                            </p:childTnLst>
                          </p:cTn>
                        </p:par>
                        <p:par>
                          <p:cTn id="64" fill="hold">
                            <p:stCondLst>
                              <p:cond delay="3900"/>
                            </p:stCondLst>
                            <p:childTnLst>
                              <p:par>
                                <p:cTn id="65" presetID="14" presetClass="entr" presetSubtype="10" fill="hold" grpId="0"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randombar(horizontal)">
                                      <p:cBhvr>
                                        <p:cTn id="67" dur="400"/>
                                        <p:tgtEl>
                                          <p:spTgt spid="8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randombar(horizontal)">
                                      <p:cBhvr>
                                        <p:cTn id="70"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7" grpId="0"/>
      <p:bldP spid="78" grpId="0"/>
      <p:bldP spid="81" grpId="0"/>
      <p:bldP spid="82" grpId="0"/>
      <p:bldP spid="48" grpId="0"/>
      <p:bldP spid="85" grpId="0"/>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研究思路</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14"/>
          <p:cNvSpPr>
            <a:spLocks/>
          </p:cNvSpPr>
          <p:nvPr/>
        </p:nvSpPr>
        <p:spPr bwMode="auto">
          <a:xfrm rot="13500000">
            <a:off x="3465941" y="2402448"/>
            <a:ext cx="1159156" cy="192961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2" name="Freeform 6"/>
          <p:cNvSpPr>
            <a:spLocks/>
          </p:cNvSpPr>
          <p:nvPr/>
        </p:nvSpPr>
        <p:spPr bwMode="auto">
          <a:xfrm>
            <a:off x="-28818" y="2204864"/>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3" name="Freeform 13"/>
          <p:cNvSpPr>
            <a:spLocks/>
          </p:cNvSpPr>
          <p:nvPr/>
        </p:nvSpPr>
        <p:spPr bwMode="auto">
          <a:xfrm>
            <a:off x="6990216" y="3570726"/>
            <a:ext cx="1715087" cy="43647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4" name="Group 19"/>
          <p:cNvGrpSpPr/>
          <p:nvPr/>
        </p:nvGrpSpPr>
        <p:grpSpPr>
          <a:xfrm>
            <a:off x="704663" y="3350979"/>
            <a:ext cx="1912572" cy="1207702"/>
            <a:chOff x="552376" y="2667382"/>
            <a:chExt cx="1499240" cy="958587"/>
          </a:xfrm>
        </p:grpSpPr>
        <p:sp>
          <p:nvSpPr>
            <p:cNvPr id="1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该阶段进行数学建模与模型编码，在仿真平台上进行实验搭建。</a:t>
              </a:r>
              <a:endParaRPr lang="en-US" sz="1400" dirty="0">
                <a:solidFill>
                  <a:srgbClr val="595959"/>
                </a:solidFill>
                <a:latin typeface="微软雅黑"/>
                <a:ea typeface="微软雅黑"/>
                <a:cs typeface="Lato Light" charset="0"/>
                <a:sym typeface="Lato Light" charset="0"/>
              </a:endParaRPr>
            </a:p>
          </p:txBody>
        </p:sp>
        <p:sp>
          <p:nvSpPr>
            <p:cNvPr id="1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仿真模型</a:t>
              </a:r>
              <a:endParaRPr lang="en-US" altLang="zh-CN" b="1" dirty="0">
                <a:solidFill>
                  <a:srgbClr val="31859C"/>
                </a:solidFill>
                <a:latin typeface="微软雅黑"/>
                <a:ea typeface="微软雅黑"/>
                <a:cs typeface="Bebas Neue" charset="0"/>
                <a:sym typeface="Bebas Neue" charset="0"/>
              </a:endParaRPr>
            </a:p>
          </p:txBody>
        </p:sp>
      </p:grpSp>
      <p:sp>
        <p:nvSpPr>
          <p:cNvPr id="17" name="Freeform 13"/>
          <p:cNvSpPr>
            <a:spLocks/>
          </p:cNvSpPr>
          <p:nvPr/>
        </p:nvSpPr>
        <p:spPr bwMode="auto">
          <a:xfrm rot="5910658">
            <a:off x="7740032" y="2210945"/>
            <a:ext cx="1298814" cy="44195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21" name="Group 129"/>
          <p:cNvGrpSpPr/>
          <p:nvPr/>
        </p:nvGrpSpPr>
        <p:grpSpPr>
          <a:xfrm>
            <a:off x="2785219" y="2135941"/>
            <a:ext cx="1738701" cy="1073857"/>
            <a:chOff x="696724" y="2667382"/>
            <a:chExt cx="1362945" cy="852351"/>
          </a:xfrm>
        </p:grpSpPr>
        <p:sp>
          <p:nvSpPr>
            <p:cNvPr id="23"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对实验内容和操作步骤进行详细计划</a:t>
              </a:r>
              <a:endParaRPr lang="en-US" sz="1400" dirty="0">
                <a:solidFill>
                  <a:srgbClr val="595959"/>
                </a:solidFill>
                <a:latin typeface="微软雅黑"/>
                <a:ea typeface="微软雅黑"/>
                <a:cs typeface="Lato Light" charset="0"/>
                <a:sym typeface="Lato Light" charset="0"/>
              </a:endParaRPr>
            </a:p>
          </p:txBody>
        </p:sp>
        <p:sp>
          <p:nvSpPr>
            <p:cNvPr id="24"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制定实验计划</a:t>
              </a:r>
              <a:endParaRPr lang="en-US" altLang="zh-CN" b="1" dirty="0">
                <a:solidFill>
                  <a:srgbClr val="31859C"/>
                </a:solidFill>
                <a:latin typeface="微软雅黑"/>
                <a:ea typeface="微软雅黑"/>
                <a:cs typeface="Bebas Neue" charset="0"/>
                <a:sym typeface="Bebas Neue" charset="0"/>
              </a:endParaRPr>
            </a:p>
          </p:txBody>
        </p:sp>
      </p:grpSp>
      <p:grpSp>
        <p:nvGrpSpPr>
          <p:cNvPr id="25" name="Group 132"/>
          <p:cNvGrpSpPr/>
          <p:nvPr/>
        </p:nvGrpSpPr>
        <p:grpSpPr>
          <a:xfrm>
            <a:off x="6197931" y="1590684"/>
            <a:ext cx="1738701" cy="1092757"/>
            <a:chOff x="696724" y="2667382"/>
            <a:chExt cx="1362945" cy="867353"/>
          </a:xfrm>
        </p:grpSpPr>
        <p:sp>
          <p:nvSpPr>
            <p:cNvPr id="26"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对实验结果进行收集分析以及处理</a:t>
              </a:r>
              <a:endParaRPr lang="en-US" sz="1400" dirty="0">
                <a:solidFill>
                  <a:srgbClr val="595959"/>
                </a:solidFill>
                <a:latin typeface="微软雅黑"/>
                <a:ea typeface="微软雅黑"/>
                <a:cs typeface="Lato Light" charset="0"/>
                <a:sym typeface="Lato Light" charset="0"/>
              </a:endParaRPr>
            </a:p>
          </p:txBody>
        </p:sp>
        <p:sp>
          <p:nvSpPr>
            <p:cNvPr id="2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实验结果分析</a:t>
              </a:r>
              <a:endParaRPr lang="en-US" altLang="zh-CN" b="1" dirty="0">
                <a:solidFill>
                  <a:srgbClr val="31859C"/>
                </a:solidFill>
                <a:latin typeface="微软雅黑"/>
                <a:ea typeface="微软雅黑"/>
                <a:cs typeface="Bebas Neue" charset="0"/>
                <a:sym typeface="Bebas Neue" charset="0"/>
              </a:endParaRPr>
            </a:p>
          </p:txBody>
        </p:sp>
      </p:grpSp>
      <p:grpSp>
        <p:nvGrpSpPr>
          <p:cNvPr id="28" name="Group 135"/>
          <p:cNvGrpSpPr/>
          <p:nvPr/>
        </p:nvGrpSpPr>
        <p:grpSpPr>
          <a:xfrm>
            <a:off x="5560098" y="5093389"/>
            <a:ext cx="1912572" cy="1046435"/>
            <a:chOff x="552376" y="2667382"/>
            <a:chExt cx="1499240" cy="830586"/>
          </a:xfrm>
        </p:grpSpPr>
        <p:sp>
          <p:nvSpPr>
            <p:cNvPr id="29"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针对单独因素进行详细实验，确定最优作用区间。</a:t>
              </a:r>
              <a:endParaRPr lang="en-US" sz="1400" dirty="0">
                <a:solidFill>
                  <a:srgbClr val="595959"/>
                </a:solidFill>
                <a:latin typeface="微软雅黑"/>
                <a:ea typeface="微软雅黑"/>
                <a:cs typeface="Lato Light" charset="0"/>
                <a:sym typeface="Lato Light" charset="0"/>
              </a:endParaRPr>
            </a:p>
          </p:txBody>
        </p:sp>
        <p:sp>
          <p:nvSpPr>
            <p:cNvPr id="3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单因素实验</a:t>
              </a:r>
              <a:endParaRPr lang="en-US" altLang="zh-CN" b="1" dirty="0">
                <a:solidFill>
                  <a:srgbClr val="31859C"/>
                </a:solidFill>
                <a:latin typeface="微软雅黑"/>
                <a:ea typeface="微软雅黑"/>
                <a:cs typeface="Bebas Neue" charset="0"/>
                <a:sym typeface="Bebas Neue" charset="0"/>
              </a:endParaRPr>
            </a:p>
          </p:txBody>
        </p:sp>
      </p:grpSp>
      <p:grpSp>
        <p:nvGrpSpPr>
          <p:cNvPr id="31" name="Group 138"/>
          <p:cNvGrpSpPr/>
          <p:nvPr/>
        </p:nvGrpSpPr>
        <p:grpSpPr>
          <a:xfrm>
            <a:off x="7832682" y="4515512"/>
            <a:ext cx="2182513" cy="1048248"/>
            <a:chOff x="552376" y="2667383"/>
            <a:chExt cx="1710843" cy="832025"/>
          </a:xfrm>
        </p:grpSpPr>
        <p:sp>
          <p:nvSpPr>
            <p:cNvPr id="36"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针对单独因素</a:t>
              </a:r>
              <a:r>
                <a:rPr lang="zh-CN" altLang="en-US" sz="1400" dirty="0" smtClean="0">
                  <a:solidFill>
                    <a:srgbClr val="595959"/>
                  </a:solidFill>
                  <a:latin typeface="微软雅黑"/>
                  <a:ea typeface="微软雅黑"/>
                  <a:cs typeface="Lato Light" charset="0"/>
                  <a:sym typeface="Lato Light" charset="0"/>
                </a:rPr>
                <a:t>进行共同作用的详细</a:t>
              </a:r>
              <a:r>
                <a:rPr lang="zh-CN" altLang="en-US" sz="1400" dirty="0">
                  <a:solidFill>
                    <a:srgbClr val="595959"/>
                  </a:solidFill>
                  <a:latin typeface="微软雅黑"/>
                  <a:ea typeface="微软雅黑"/>
                  <a:cs typeface="Lato Light" charset="0"/>
                  <a:sym typeface="Lato Light" charset="0"/>
                </a:rPr>
                <a:t>实验，</a:t>
              </a:r>
              <a:r>
                <a:rPr lang="zh-CN" altLang="en-US" sz="1400" dirty="0" smtClean="0">
                  <a:solidFill>
                    <a:srgbClr val="595959"/>
                  </a:solidFill>
                  <a:latin typeface="微软雅黑"/>
                  <a:ea typeface="微软雅黑"/>
                  <a:cs typeface="Lato Light" charset="0"/>
                  <a:sym typeface="Lato Light" charset="0"/>
                </a:rPr>
                <a:t>确定</a:t>
              </a:r>
              <a:r>
                <a:rPr lang="zh-CN" altLang="en-US" sz="1400" dirty="0">
                  <a:solidFill>
                    <a:srgbClr val="595959"/>
                  </a:solidFill>
                  <a:latin typeface="微软雅黑"/>
                  <a:ea typeface="微软雅黑"/>
                  <a:cs typeface="Lato Light" charset="0"/>
                  <a:sym typeface="Lato Light" charset="0"/>
                </a:rPr>
                <a:t>最</a:t>
              </a:r>
              <a:r>
                <a:rPr lang="zh-CN" altLang="en-US" sz="1400" dirty="0" smtClean="0">
                  <a:solidFill>
                    <a:srgbClr val="595959"/>
                  </a:solidFill>
                  <a:latin typeface="微软雅黑"/>
                  <a:ea typeface="微软雅黑"/>
                  <a:cs typeface="Lato Light" charset="0"/>
                  <a:sym typeface="Lato Light" charset="0"/>
                </a:rPr>
                <a:t>重要的作用因素。</a:t>
              </a:r>
              <a:endParaRPr lang="en-US" altLang="zh-CN" sz="1400" dirty="0">
                <a:solidFill>
                  <a:srgbClr val="595959"/>
                </a:solidFill>
                <a:latin typeface="微软雅黑"/>
                <a:ea typeface="微软雅黑"/>
                <a:cs typeface="Lato Light" charset="0"/>
                <a:sym typeface="Lato Light" charset="0"/>
              </a:endParaRPr>
            </a:p>
          </p:txBody>
        </p:sp>
        <p:sp>
          <p:nvSpPr>
            <p:cNvPr id="37" name="Rectangle 27"/>
            <p:cNvSpPr>
              <a:spLocks/>
            </p:cNvSpPr>
            <p:nvPr/>
          </p:nvSpPr>
          <p:spPr bwMode="auto">
            <a:xfrm>
              <a:off x="620524" y="2667383"/>
              <a:ext cx="1642695" cy="16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多因素共同作用实验</a:t>
              </a:r>
              <a:endParaRPr lang="en-US" altLang="zh-CN" b="1" dirty="0">
                <a:solidFill>
                  <a:srgbClr val="31859C"/>
                </a:solidFill>
                <a:latin typeface="微软雅黑"/>
                <a:ea typeface="微软雅黑"/>
                <a:cs typeface="Bebas Neue" charset="0"/>
                <a:sym typeface="Bebas Neue" charset="0"/>
              </a:endParaRPr>
            </a:p>
          </p:txBody>
        </p:sp>
      </p:grpSp>
      <p:grpSp>
        <p:nvGrpSpPr>
          <p:cNvPr id="38" name="Group 141"/>
          <p:cNvGrpSpPr/>
          <p:nvPr/>
        </p:nvGrpSpPr>
        <p:grpSpPr>
          <a:xfrm>
            <a:off x="9260900" y="2779372"/>
            <a:ext cx="1912572" cy="1056195"/>
            <a:chOff x="552376" y="2667382"/>
            <a:chExt cx="1499240" cy="838333"/>
          </a:xfrm>
        </p:grpSpPr>
        <p:sp>
          <p:nvSpPr>
            <p:cNvPr id="39"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对得到的结论进行总结和归纳，找到其中的作用特点。</a:t>
              </a:r>
              <a:endParaRPr lang="en-US" sz="1400" dirty="0">
                <a:solidFill>
                  <a:srgbClr val="595959"/>
                </a:solidFill>
                <a:latin typeface="微软雅黑"/>
                <a:ea typeface="微软雅黑"/>
                <a:cs typeface="Lato Light" charset="0"/>
                <a:sym typeface="Lato Light" charset="0"/>
              </a:endParaRPr>
            </a:p>
          </p:txBody>
        </p:sp>
        <p:sp>
          <p:nvSpPr>
            <p:cNvPr id="4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总结归纳</a:t>
              </a:r>
              <a:endParaRPr lang="en-US" altLang="zh-CN" b="1" dirty="0">
                <a:solidFill>
                  <a:srgbClr val="31859C"/>
                </a:solidFill>
                <a:latin typeface="微软雅黑"/>
                <a:ea typeface="微软雅黑"/>
                <a:cs typeface="Bebas Neue" charset="0"/>
                <a:sym typeface="Bebas Neue" charset="0"/>
              </a:endParaRPr>
            </a:p>
          </p:txBody>
        </p:sp>
      </p:grpSp>
      <p:grpSp>
        <p:nvGrpSpPr>
          <p:cNvPr id="41" name="Group 15"/>
          <p:cNvGrpSpPr/>
          <p:nvPr/>
        </p:nvGrpSpPr>
        <p:grpSpPr>
          <a:xfrm>
            <a:off x="8464040" y="3708111"/>
            <a:ext cx="596129" cy="588738"/>
            <a:chOff x="6590322" y="2740893"/>
            <a:chExt cx="467298" cy="467298"/>
          </a:xfrm>
        </p:grpSpPr>
        <p:sp>
          <p:nvSpPr>
            <p:cNvPr id="42"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3"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4" name="Group 1"/>
          <p:cNvGrpSpPr/>
          <p:nvPr/>
        </p:nvGrpSpPr>
        <p:grpSpPr>
          <a:xfrm>
            <a:off x="1359996" y="2531858"/>
            <a:ext cx="593207" cy="588738"/>
            <a:chOff x="1066082" y="1818668"/>
            <a:chExt cx="465007" cy="467298"/>
          </a:xfrm>
        </p:grpSpPr>
        <p:sp>
          <p:nvSpPr>
            <p:cNvPr id="45"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6"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7" name="Group 2"/>
          <p:cNvGrpSpPr/>
          <p:nvPr/>
        </p:nvGrpSpPr>
        <p:grpSpPr>
          <a:xfrm>
            <a:off x="4648803" y="2570196"/>
            <a:ext cx="593207" cy="585851"/>
            <a:chOff x="3635896" y="1825130"/>
            <a:chExt cx="465007" cy="465007"/>
          </a:xfrm>
        </p:grpSpPr>
        <p:sp>
          <p:nvSpPr>
            <p:cNvPr id="48"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9"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0" name="Group 17"/>
          <p:cNvGrpSpPr/>
          <p:nvPr/>
        </p:nvGrpSpPr>
        <p:grpSpPr>
          <a:xfrm>
            <a:off x="8120285" y="1484784"/>
            <a:ext cx="596129" cy="585851"/>
            <a:chOff x="6365383" y="987574"/>
            <a:chExt cx="467298" cy="465007"/>
          </a:xfrm>
        </p:grpSpPr>
        <p:sp>
          <p:nvSpPr>
            <p:cNvPr id="51"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2"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3" name="Group 3"/>
          <p:cNvGrpSpPr/>
          <p:nvPr/>
        </p:nvGrpSpPr>
        <p:grpSpPr>
          <a:xfrm>
            <a:off x="6086230" y="4134741"/>
            <a:ext cx="593207" cy="591625"/>
            <a:chOff x="4770914" y="3090921"/>
            <a:chExt cx="465007" cy="469589"/>
          </a:xfrm>
        </p:grpSpPr>
        <p:sp>
          <p:nvSpPr>
            <p:cNvPr id="54"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5"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6" name="Group 18"/>
          <p:cNvGrpSpPr/>
          <p:nvPr/>
        </p:nvGrpSpPr>
        <p:grpSpPr>
          <a:xfrm>
            <a:off x="10015195" y="1926946"/>
            <a:ext cx="596129" cy="588738"/>
            <a:chOff x="7850778" y="1338532"/>
            <a:chExt cx="467298" cy="467298"/>
          </a:xfrm>
        </p:grpSpPr>
        <p:sp>
          <p:nvSpPr>
            <p:cNvPr id="57"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0" name="TextBox 5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22451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53" presetClass="entr" presetSubtype="16"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500" fill="hold"/>
                                        <p:tgtEl>
                                          <p:spTgt spid="41"/>
                                        </p:tgtEl>
                                        <p:attrNameLst>
                                          <p:attrName>ppt_w</p:attrName>
                                        </p:attrNameLst>
                                      </p:cBhvr>
                                      <p:tavLst>
                                        <p:tav tm="0">
                                          <p:val>
                                            <p:fltVal val="0"/>
                                          </p:val>
                                        </p:tav>
                                        <p:tav tm="100000">
                                          <p:val>
                                            <p:strVal val="#ppt_w"/>
                                          </p:val>
                                        </p:tav>
                                      </p:tavLst>
                                    </p:anim>
                                    <p:anim calcmode="lin" valueType="num">
                                      <p:cBhvr>
                                        <p:cTn id="48" dur="500" fill="hold"/>
                                        <p:tgtEl>
                                          <p:spTgt spid="41"/>
                                        </p:tgtEl>
                                        <p:attrNameLst>
                                          <p:attrName>ppt_h</p:attrName>
                                        </p:attrNameLst>
                                      </p:cBhvr>
                                      <p:tavLst>
                                        <p:tav tm="0">
                                          <p:val>
                                            <p:fltVal val="0"/>
                                          </p:val>
                                        </p:tav>
                                        <p:tav tm="100000">
                                          <p:val>
                                            <p:strVal val="#ppt_h"/>
                                          </p:val>
                                        </p:tav>
                                      </p:tavLst>
                                    </p:anim>
                                    <p:animEffect transition="in" filter="fade">
                                      <p:cBhvr>
                                        <p:cTn id="49" dur="500"/>
                                        <p:tgtEl>
                                          <p:spTgt spid="41"/>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500" fill="hold"/>
                                        <p:tgtEl>
                                          <p:spTgt spid="50"/>
                                        </p:tgtEl>
                                        <p:attrNameLst>
                                          <p:attrName>ppt_w</p:attrName>
                                        </p:attrNameLst>
                                      </p:cBhvr>
                                      <p:tavLst>
                                        <p:tav tm="0">
                                          <p:val>
                                            <p:fltVal val="0"/>
                                          </p:val>
                                        </p:tav>
                                        <p:tav tm="100000">
                                          <p:val>
                                            <p:strVal val="#ppt_w"/>
                                          </p:val>
                                        </p:tav>
                                      </p:tavLst>
                                    </p:anim>
                                    <p:anim calcmode="lin" valueType="num">
                                      <p:cBhvr>
                                        <p:cTn id="61" dur="500" fill="hold"/>
                                        <p:tgtEl>
                                          <p:spTgt spid="50"/>
                                        </p:tgtEl>
                                        <p:attrNameLst>
                                          <p:attrName>ppt_h</p:attrName>
                                        </p:attrNameLst>
                                      </p:cBhvr>
                                      <p:tavLst>
                                        <p:tav tm="0">
                                          <p:val>
                                            <p:fltVal val="0"/>
                                          </p:val>
                                        </p:tav>
                                        <p:tav tm="100000">
                                          <p:val>
                                            <p:strVal val="#ppt_h"/>
                                          </p:val>
                                        </p:tav>
                                      </p:tavLst>
                                    </p:anim>
                                    <p:animEffect transition="in" filter="fade">
                                      <p:cBhvr>
                                        <p:cTn id="62" dur="500"/>
                                        <p:tgtEl>
                                          <p:spTgt spid="50"/>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p:cTn id="70" dur="500" fill="hold"/>
                                        <p:tgtEl>
                                          <p:spTgt spid="56"/>
                                        </p:tgtEl>
                                        <p:attrNameLst>
                                          <p:attrName>ppt_w</p:attrName>
                                        </p:attrNameLst>
                                      </p:cBhvr>
                                      <p:tavLst>
                                        <p:tav tm="0">
                                          <p:val>
                                            <p:fltVal val="0"/>
                                          </p:val>
                                        </p:tav>
                                        <p:tav tm="100000">
                                          <p:val>
                                            <p:strVal val="#ppt_w"/>
                                          </p:val>
                                        </p:tav>
                                      </p:tavLst>
                                    </p:anim>
                                    <p:anim calcmode="lin" valueType="num">
                                      <p:cBhvr>
                                        <p:cTn id="71" dur="500" fill="hold"/>
                                        <p:tgtEl>
                                          <p:spTgt spid="56"/>
                                        </p:tgtEl>
                                        <p:attrNameLst>
                                          <p:attrName>ppt_h</p:attrName>
                                        </p:attrNameLst>
                                      </p:cBhvr>
                                      <p:tavLst>
                                        <p:tav tm="0">
                                          <p:val>
                                            <p:fltVal val="0"/>
                                          </p:val>
                                        </p:tav>
                                        <p:tav tm="100000">
                                          <p:val>
                                            <p:strVal val="#ppt_h"/>
                                          </p:val>
                                        </p:tav>
                                      </p:tavLst>
                                    </p:anim>
                                    <p:animEffect transition="in" filter="fade">
                                      <p:cBhvr>
                                        <p:cTn id="72" dur="500"/>
                                        <p:tgtEl>
                                          <p:spTgt spid="56"/>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500"/>
                            </p:stCondLst>
                            <p:childTnLst>
                              <p:par>
                                <p:cTn id="78" presetID="10"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实验难点</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5"/>
          <p:cNvSpPr>
            <a:spLocks/>
          </p:cNvSpPr>
          <p:nvPr/>
        </p:nvSpPr>
        <p:spPr bwMode="auto">
          <a:xfrm>
            <a:off x="3152816" y="1801756"/>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2" name="Freeform 6"/>
          <p:cNvSpPr>
            <a:spLocks/>
          </p:cNvSpPr>
          <p:nvPr/>
        </p:nvSpPr>
        <p:spPr bwMode="auto">
          <a:xfrm>
            <a:off x="2595984" y="2779767"/>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3" name="Freeform 7"/>
          <p:cNvSpPr>
            <a:spLocks/>
          </p:cNvSpPr>
          <p:nvPr/>
        </p:nvSpPr>
        <p:spPr bwMode="auto">
          <a:xfrm>
            <a:off x="2043086" y="3755488"/>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4" name="Freeform 8"/>
          <p:cNvSpPr>
            <a:spLocks/>
          </p:cNvSpPr>
          <p:nvPr/>
        </p:nvSpPr>
        <p:spPr bwMode="auto">
          <a:xfrm>
            <a:off x="1486255" y="4728916"/>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5" name="Text Box 10"/>
          <p:cNvSpPr txBox="1">
            <a:spLocks noChangeArrowheads="1"/>
          </p:cNvSpPr>
          <p:nvPr/>
        </p:nvSpPr>
        <p:spPr bwMode="auto">
          <a:xfrm>
            <a:off x="2945179" y="5032110"/>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难点四</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2945179" y="4057537"/>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难点三</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3283593" y="3082961"/>
            <a:ext cx="218614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难点二</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3443488" y="2106095"/>
            <a:ext cx="186635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难点一</a:t>
            </a:r>
            <a:endParaRPr 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3" name="Oval 11"/>
          <p:cNvSpPr/>
          <p:nvPr/>
        </p:nvSpPr>
        <p:spPr>
          <a:xfrm>
            <a:off x="5162860" y="2149288"/>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12"/>
          <p:cNvSpPr/>
          <p:nvPr/>
        </p:nvSpPr>
        <p:spPr>
          <a:xfrm>
            <a:off x="5723806" y="3126154"/>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13"/>
          <p:cNvSpPr/>
          <p:nvPr/>
        </p:nvSpPr>
        <p:spPr>
          <a:xfrm>
            <a:off x="6291751" y="4100730"/>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14"/>
          <p:cNvSpPr/>
          <p:nvPr/>
        </p:nvSpPr>
        <p:spPr>
          <a:xfrm>
            <a:off x="6848730" y="5075303"/>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肘形接點 23"/>
          <p:cNvSpPr>
            <a:spLocks noChangeShapeType="1"/>
          </p:cNvSpPr>
          <p:nvPr/>
        </p:nvSpPr>
        <p:spPr bwMode="auto">
          <a:xfrm rot="5400000" flipH="1" flipV="1">
            <a:off x="6194499" y="680802"/>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200551"/>
              <a:gd name="connsiteX1" fmla="*/ 626447 w 626447"/>
              <a:gd name="connsiteY1" fmla="*/ 464024 h 2200551"/>
              <a:gd name="connsiteX2" fmla="*/ 622250 w 626447"/>
              <a:gd name="connsiteY2" fmla="*/ 2200551 h 2200551"/>
            </a:gdLst>
            <a:ahLst/>
            <a:cxnLst>
              <a:cxn ang="0">
                <a:pos x="connsiteX0" y="connsiteY0"/>
              </a:cxn>
              <a:cxn ang="0">
                <a:pos x="connsiteX1" y="connsiteY1"/>
              </a:cxn>
              <a:cxn ang="0">
                <a:pos x="connsiteX2" y="connsiteY2"/>
              </a:cxn>
            </a:cxnLst>
            <a:rect l="l" t="t" r="r" b="b"/>
            <a:pathLst>
              <a:path w="626447" h="2200551" fill="none">
                <a:moveTo>
                  <a:pt x="0" y="0"/>
                </a:moveTo>
                <a:lnTo>
                  <a:pt x="626447" y="464024"/>
                </a:lnTo>
                <a:cubicBezTo>
                  <a:pt x="626447" y="1220203"/>
                  <a:pt x="622250" y="1444372"/>
                  <a:pt x="622250" y="2200551"/>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矩形 27"/>
          <p:cNvSpPr/>
          <p:nvPr/>
        </p:nvSpPr>
        <p:spPr>
          <a:xfrm>
            <a:off x="7876723" y="1052736"/>
            <a:ext cx="2031307"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无关因素影响最小</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47"/>
          <p:cNvSpPr>
            <a:spLocks noChangeArrowheads="1"/>
          </p:cNvSpPr>
          <p:nvPr/>
        </p:nvSpPr>
        <p:spPr bwMode="auto">
          <a:xfrm>
            <a:off x="7876723" y="1402934"/>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如何设置无关因素的值才能做到不影响群体自组织的同时又将干扰减到最小。</a:t>
            </a:r>
            <a:endParaRPr lang="zh-CN" altLang="en-US" sz="1400" dirty="0">
              <a:solidFill>
                <a:schemeClr val="tx1">
                  <a:lumMod val="65000"/>
                  <a:lumOff val="35000"/>
                </a:schemeClr>
              </a:solidFill>
              <a:sym typeface="微软雅黑" pitchFamily="34" charset="-122"/>
            </a:endParaRPr>
          </a:p>
        </p:txBody>
      </p:sp>
      <p:sp>
        <p:nvSpPr>
          <p:cNvPr id="30" name="肘形接點 23"/>
          <p:cNvSpPr>
            <a:spLocks noChangeShapeType="1"/>
          </p:cNvSpPr>
          <p:nvPr/>
        </p:nvSpPr>
        <p:spPr bwMode="auto">
          <a:xfrm rot="5400000" flipH="1" flipV="1">
            <a:off x="6605709" y="2130341"/>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084046"/>
              <a:gd name="connsiteX1" fmla="*/ 626447 w 626447"/>
              <a:gd name="connsiteY1" fmla="*/ 464024 h 2084046"/>
              <a:gd name="connsiteX2" fmla="*/ 626446 w 626447"/>
              <a:gd name="connsiteY2" fmla="*/ 2084046 h 2084046"/>
            </a:gdLst>
            <a:ahLst/>
            <a:cxnLst>
              <a:cxn ang="0">
                <a:pos x="connsiteX0" y="connsiteY0"/>
              </a:cxn>
              <a:cxn ang="0">
                <a:pos x="connsiteX1" y="connsiteY1"/>
              </a:cxn>
              <a:cxn ang="0">
                <a:pos x="connsiteX2" y="connsiteY2"/>
              </a:cxn>
            </a:cxnLst>
            <a:rect l="l" t="t" r="r" b="b"/>
            <a:pathLst>
              <a:path w="626447" h="2084046" fill="none">
                <a:moveTo>
                  <a:pt x="0" y="0"/>
                </a:moveTo>
                <a:lnTo>
                  <a:pt x="626447" y="464024"/>
                </a:lnTo>
                <a:cubicBezTo>
                  <a:pt x="626447" y="1220203"/>
                  <a:pt x="626446" y="1327867"/>
                  <a:pt x="626446" y="2084046"/>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矩形 30"/>
          <p:cNvSpPr/>
          <p:nvPr/>
        </p:nvSpPr>
        <p:spPr>
          <a:xfrm>
            <a:off x="7876723" y="2338277"/>
            <a:ext cx="249297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衡量群体有序程度指标</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47"/>
          <p:cNvSpPr>
            <a:spLocks noChangeArrowheads="1"/>
          </p:cNvSpPr>
          <p:nvPr/>
        </p:nvSpPr>
        <p:spPr bwMode="auto">
          <a:xfrm>
            <a:off x="7876723" y="2688475"/>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用什么样的指标才能最大程度用数据还原群体运动的情况，保证后期处理结果可靠。</a:t>
            </a:r>
            <a:endParaRPr lang="zh-CN" altLang="en-US" sz="1400" dirty="0">
              <a:solidFill>
                <a:schemeClr val="tx1">
                  <a:lumMod val="65000"/>
                  <a:lumOff val="35000"/>
                </a:schemeClr>
              </a:solidFill>
              <a:sym typeface="微软雅黑" pitchFamily="34" charset="-122"/>
            </a:endParaRPr>
          </a:p>
        </p:txBody>
      </p:sp>
      <p:cxnSp>
        <p:nvCxnSpPr>
          <p:cNvPr id="37" name="直接连接符 36"/>
          <p:cNvCxnSpPr>
            <a:stCxn id="25" idx="6"/>
          </p:cNvCxnSpPr>
          <p:nvPr/>
        </p:nvCxnSpPr>
        <p:spPr>
          <a:xfrm flipV="1">
            <a:off x="6574698" y="4234382"/>
            <a:ext cx="1088286" cy="7822"/>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38" name="直接连接符 37"/>
          <p:cNvCxnSpPr/>
          <p:nvPr/>
        </p:nvCxnSpPr>
        <p:spPr>
          <a:xfrm flipV="1">
            <a:off x="7131677" y="5192928"/>
            <a:ext cx="531307" cy="1"/>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39" name="矩形 38"/>
          <p:cNvSpPr/>
          <p:nvPr/>
        </p:nvSpPr>
        <p:spPr>
          <a:xfrm>
            <a:off x="7876723" y="3678360"/>
            <a:ext cx="2723804"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不影响结果如何提高效率</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47"/>
          <p:cNvSpPr>
            <a:spLocks noChangeArrowheads="1"/>
          </p:cNvSpPr>
          <p:nvPr/>
        </p:nvSpPr>
        <p:spPr bwMode="auto">
          <a:xfrm>
            <a:off x="7876723" y="4028558"/>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单纯利用数学模型实验耗时长、效率低，通过什么样的方法才能提高效率。</a:t>
            </a:r>
            <a:endParaRPr lang="zh-CN" altLang="en-US" sz="1400" dirty="0">
              <a:solidFill>
                <a:schemeClr val="tx1">
                  <a:lumMod val="65000"/>
                  <a:lumOff val="35000"/>
                </a:schemeClr>
              </a:solidFill>
              <a:sym typeface="微软雅黑" pitchFamily="34" charset="-122"/>
            </a:endParaRPr>
          </a:p>
        </p:txBody>
      </p:sp>
      <p:sp>
        <p:nvSpPr>
          <p:cNvPr id="41" name="矩形 40"/>
          <p:cNvSpPr/>
          <p:nvPr/>
        </p:nvSpPr>
        <p:spPr>
          <a:xfrm>
            <a:off x="7876723" y="5018493"/>
            <a:ext cx="249297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共同作用效果判断标准</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7"/>
          <p:cNvSpPr>
            <a:spLocks noChangeArrowheads="1"/>
          </p:cNvSpPr>
          <p:nvPr/>
        </p:nvSpPr>
        <p:spPr bwMode="auto">
          <a:xfrm>
            <a:off x="7876723" y="5368691"/>
            <a:ext cx="2983316"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多个因素共同作用时什么样的评价标准才足够合理。</a:t>
            </a:r>
            <a:endParaRPr lang="zh-CN" altLang="en-US" sz="1400" dirty="0">
              <a:solidFill>
                <a:schemeClr val="tx1">
                  <a:lumMod val="65000"/>
                  <a:lumOff val="35000"/>
                </a:schemeClr>
              </a:solidFill>
              <a:sym typeface="微软雅黑" pitchFamily="34" charset="-122"/>
            </a:endParaRPr>
          </a:p>
        </p:txBody>
      </p:sp>
      <p:sp>
        <p:nvSpPr>
          <p:cNvPr id="45" name="TextBox 44"/>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91603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p:tgtEl>
                                          <p:spTgt spid="11"/>
                                        </p:tgtEl>
                                        <p:attrNameLst>
                                          <p:attrName>ppt_y</p:attrName>
                                        </p:attrNameLst>
                                      </p:cBhvr>
                                      <p:tavLst>
                                        <p:tav tm="0">
                                          <p:val>
                                            <p:strVal val="#ppt_y-#ppt_h*1.125000"/>
                                          </p:val>
                                        </p:tav>
                                        <p:tav tm="100000">
                                          <p:val>
                                            <p:strVal val="#ppt_y"/>
                                          </p:val>
                                        </p:tav>
                                      </p:tavLst>
                                    </p:anim>
                                    <p:animEffect transition="in" filter="wipe(down)">
                                      <p:cBhvr>
                                        <p:cTn id="8" dur="300"/>
                                        <p:tgtEl>
                                          <p:spTgt spid="11"/>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p:tgtEl>
                                          <p:spTgt spid="21"/>
                                        </p:tgtEl>
                                        <p:attrNameLst>
                                          <p:attrName>ppt_y</p:attrName>
                                        </p:attrNameLst>
                                      </p:cBhvr>
                                      <p:tavLst>
                                        <p:tav tm="0">
                                          <p:val>
                                            <p:strVal val="#ppt_y-#ppt_h*1.125000"/>
                                          </p:val>
                                        </p:tav>
                                        <p:tav tm="100000">
                                          <p:val>
                                            <p:strVal val="#ppt_y"/>
                                          </p:val>
                                        </p:tav>
                                      </p:tavLst>
                                    </p:anim>
                                    <p:animEffect transition="in" filter="wipe(down)">
                                      <p:cBhvr>
                                        <p:cTn id="12" dur="300"/>
                                        <p:tgtEl>
                                          <p:spTgt spid="21"/>
                                        </p:tgtEl>
                                      </p:cBhvr>
                                    </p:animEffect>
                                  </p:childTnLst>
                                </p:cTn>
                              </p:par>
                            </p:childTnLst>
                          </p:cTn>
                        </p:par>
                        <p:par>
                          <p:cTn id="13" fill="hold">
                            <p:stCondLst>
                              <p:cond delay="300"/>
                            </p:stCondLst>
                            <p:childTnLst>
                              <p:par>
                                <p:cTn id="14" presetID="1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300"/>
                                        <p:tgtEl>
                                          <p:spTgt spid="12"/>
                                        </p:tgtEl>
                                        <p:attrNameLst>
                                          <p:attrName>ppt_y</p:attrName>
                                        </p:attrNameLst>
                                      </p:cBhvr>
                                      <p:tavLst>
                                        <p:tav tm="0">
                                          <p:val>
                                            <p:strVal val="#ppt_y-#ppt_h*1.125000"/>
                                          </p:val>
                                        </p:tav>
                                        <p:tav tm="100000">
                                          <p:val>
                                            <p:strVal val="#ppt_y"/>
                                          </p:val>
                                        </p:tav>
                                      </p:tavLst>
                                    </p:anim>
                                    <p:animEffect transition="in" filter="wipe(down)">
                                      <p:cBhvr>
                                        <p:cTn id="17" dur="300"/>
                                        <p:tgtEl>
                                          <p:spTgt spid="12"/>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300"/>
                                        <p:tgtEl>
                                          <p:spTgt spid="17"/>
                                        </p:tgtEl>
                                        <p:attrNameLst>
                                          <p:attrName>ppt_y</p:attrName>
                                        </p:attrNameLst>
                                      </p:cBhvr>
                                      <p:tavLst>
                                        <p:tav tm="0">
                                          <p:val>
                                            <p:strVal val="#ppt_y-#ppt_h*1.125000"/>
                                          </p:val>
                                        </p:tav>
                                        <p:tav tm="100000">
                                          <p:val>
                                            <p:strVal val="#ppt_y"/>
                                          </p:val>
                                        </p:tav>
                                      </p:tavLst>
                                    </p:anim>
                                    <p:animEffect transition="in" filter="wipe(down)">
                                      <p:cBhvr>
                                        <p:cTn id="21" dur="300"/>
                                        <p:tgtEl>
                                          <p:spTgt spid="17"/>
                                        </p:tgtEl>
                                      </p:cBhvr>
                                    </p:animEffect>
                                  </p:childTnLst>
                                </p:cTn>
                              </p:par>
                            </p:childTnLst>
                          </p:cTn>
                        </p:par>
                        <p:par>
                          <p:cTn id="22" fill="hold">
                            <p:stCondLst>
                              <p:cond delay="600"/>
                            </p:stCondLst>
                            <p:childTnLst>
                              <p:par>
                                <p:cTn id="23" presetID="1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
                                        <p:tgtEl>
                                          <p:spTgt spid="13"/>
                                        </p:tgtEl>
                                        <p:attrNameLst>
                                          <p:attrName>ppt_y</p:attrName>
                                        </p:attrNameLst>
                                      </p:cBhvr>
                                      <p:tavLst>
                                        <p:tav tm="0">
                                          <p:val>
                                            <p:strVal val="#ppt_y-#ppt_h*1.125000"/>
                                          </p:val>
                                        </p:tav>
                                        <p:tav tm="100000">
                                          <p:val>
                                            <p:strVal val="#ppt_y"/>
                                          </p:val>
                                        </p:tav>
                                      </p:tavLst>
                                    </p:anim>
                                    <p:animEffect transition="in" filter="wipe(down)">
                                      <p:cBhvr>
                                        <p:cTn id="26" dur="300"/>
                                        <p:tgtEl>
                                          <p:spTgt spid="1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300"/>
                                        <p:tgtEl>
                                          <p:spTgt spid="16"/>
                                        </p:tgtEl>
                                        <p:attrNameLst>
                                          <p:attrName>ppt_y</p:attrName>
                                        </p:attrNameLst>
                                      </p:cBhvr>
                                      <p:tavLst>
                                        <p:tav tm="0">
                                          <p:val>
                                            <p:strVal val="#ppt_y-#ppt_h*1.125000"/>
                                          </p:val>
                                        </p:tav>
                                        <p:tav tm="100000">
                                          <p:val>
                                            <p:strVal val="#ppt_y"/>
                                          </p:val>
                                        </p:tav>
                                      </p:tavLst>
                                    </p:anim>
                                    <p:animEffect transition="in" filter="wipe(down)">
                                      <p:cBhvr>
                                        <p:cTn id="30" dur="300"/>
                                        <p:tgtEl>
                                          <p:spTgt spid="16"/>
                                        </p:tgtEl>
                                      </p:cBhvr>
                                    </p:animEffect>
                                  </p:childTnLst>
                                </p:cTn>
                              </p:par>
                            </p:childTnLst>
                          </p:cTn>
                        </p:par>
                        <p:par>
                          <p:cTn id="31" fill="hold">
                            <p:stCondLst>
                              <p:cond delay="900"/>
                            </p:stCondLst>
                            <p:childTnLst>
                              <p:par>
                                <p:cTn id="32" presetID="12" presetClass="entr" presetSubtype="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300"/>
                                        <p:tgtEl>
                                          <p:spTgt spid="14"/>
                                        </p:tgtEl>
                                        <p:attrNameLst>
                                          <p:attrName>ppt_y</p:attrName>
                                        </p:attrNameLst>
                                      </p:cBhvr>
                                      <p:tavLst>
                                        <p:tav tm="0">
                                          <p:val>
                                            <p:strVal val="#ppt_y-#ppt_h*1.125000"/>
                                          </p:val>
                                        </p:tav>
                                        <p:tav tm="100000">
                                          <p:val>
                                            <p:strVal val="#ppt_y"/>
                                          </p:val>
                                        </p:tav>
                                      </p:tavLst>
                                    </p:anim>
                                    <p:animEffect transition="in" filter="wipe(down)">
                                      <p:cBhvr>
                                        <p:cTn id="35" dur="300"/>
                                        <p:tgtEl>
                                          <p:spTgt spid="14"/>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300"/>
                                        <p:tgtEl>
                                          <p:spTgt spid="15"/>
                                        </p:tgtEl>
                                        <p:attrNameLst>
                                          <p:attrName>ppt_y</p:attrName>
                                        </p:attrNameLst>
                                      </p:cBhvr>
                                      <p:tavLst>
                                        <p:tav tm="0">
                                          <p:val>
                                            <p:strVal val="#ppt_y-#ppt_h*1.125000"/>
                                          </p:val>
                                        </p:tav>
                                        <p:tav tm="100000">
                                          <p:val>
                                            <p:strVal val="#ppt_y"/>
                                          </p:val>
                                        </p:tav>
                                      </p:tavLst>
                                    </p:anim>
                                    <p:animEffect transition="in" filter="wipe(down)">
                                      <p:cBhvr>
                                        <p:cTn id="39" dur="300"/>
                                        <p:tgtEl>
                                          <p:spTgt spid="15"/>
                                        </p:tgtEl>
                                      </p:cBhvr>
                                    </p:animEffect>
                                  </p:childTnLst>
                                </p:cTn>
                              </p:par>
                            </p:childTnLst>
                          </p:cTn>
                        </p:par>
                        <p:par>
                          <p:cTn id="40" fill="hold">
                            <p:stCondLst>
                              <p:cond delay="1200"/>
                            </p:stCondLst>
                            <p:childTnLst>
                              <p:par>
                                <p:cTn id="41" presetID="2" presetClass="entr" presetSubtype="4" fill="hold" grpId="0" nodeType="afterEffect">
                                  <p:stCondLst>
                                    <p:cond delay="25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250" fill="hold"/>
                                        <p:tgtEl>
                                          <p:spTgt spid="26"/>
                                        </p:tgtEl>
                                        <p:attrNameLst>
                                          <p:attrName>ppt_x</p:attrName>
                                        </p:attrNameLst>
                                      </p:cBhvr>
                                      <p:tavLst>
                                        <p:tav tm="0">
                                          <p:val>
                                            <p:strVal val="#ppt_x"/>
                                          </p:val>
                                        </p:tav>
                                        <p:tav tm="100000">
                                          <p:val>
                                            <p:strVal val="#ppt_x"/>
                                          </p:val>
                                        </p:tav>
                                      </p:tavLst>
                                    </p:anim>
                                    <p:anim calcmode="lin" valueType="num">
                                      <p:cBhvr additive="base">
                                        <p:cTn id="44" dur="250" fill="hold"/>
                                        <p:tgtEl>
                                          <p:spTgt spid="26"/>
                                        </p:tgtEl>
                                        <p:attrNameLst>
                                          <p:attrName>ppt_y</p:attrName>
                                        </p:attrNameLst>
                                      </p:cBhvr>
                                      <p:tavLst>
                                        <p:tav tm="0">
                                          <p:val>
                                            <p:strVal val="1+#ppt_h/2"/>
                                          </p:val>
                                        </p:tav>
                                        <p:tav tm="100000">
                                          <p:val>
                                            <p:strVal val="#ppt_y"/>
                                          </p:val>
                                        </p:tav>
                                      </p:tavLst>
                                    </p:anim>
                                  </p:childTnLst>
                                </p:cTn>
                              </p:par>
                            </p:childTnLst>
                          </p:cTn>
                        </p:par>
                        <p:par>
                          <p:cTn id="45" fill="hold">
                            <p:stCondLst>
                              <p:cond delay="1700"/>
                            </p:stCondLst>
                            <p:childTnLst>
                              <p:par>
                                <p:cTn id="46" presetID="2" presetClass="entr" presetSubtype="4"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250" fill="hold"/>
                                        <p:tgtEl>
                                          <p:spTgt spid="25"/>
                                        </p:tgtEl>
                                        <p:attrNameLst>
                                          <p:attrName>ppt_x</p:attrName>
                                        </p:attrNameLst>
                                      </p:cBhvr>
                                      <p:tavLst>
                                        <p:tav tm="0">
                                          <p:val>
                                            <p:strVal val="#ppt_x"/>
                                          </p:val>
                                        </p:tav>
                                        <p:tav tm="100000">
                                          <p:val>
                                            <p:strVal val="#ppt_x"/>
                                          </p:val>
                                        </p:tav>
                                      </p:tavLst>
                                    </p:anim>
                                    <p:anim calcmode="lin" valueType="num">
                                      <p:cBhvr additive="base">
                                        <p:cTn id="49" dur="250" fill="hold"/>
                                        <p:tgtEl>
                                          <p:spTgt spid="25"/>
                                        </p:tgtEl>
                                        <p:attrNameLst>
                                          <p:attrName>ppt_y</p:attrName>
                                        </p:attrNameLst>
                                      </p:cBhvr>
                                      <p:tavLst>
                                        <p:tav tm="0">
                                          <p:val>
                                            <p:strVal val="1+#ppt_h/2"/>
                                          </p:val>
                                        </p:tav>
                                        <p:tav tm="100000">
                                          <p:val>
                                            <p:strVal val="#ppt_y"/>
                                          </p:val>
                                        </p:tav>
                                      </p:tavLst>
                                    </p:anim>
                                  </p:childTnLst>
                                </p:cTn>
                              </p:par>
                            </p:childTnLst>
                          </p:cTn>
                        </p:par>
                        <p:par>
                          <p:cTn id="50" fill="hold">
                            <p:stCondLst>
                              <p:cond delay="1950"/>
                            </p:stCondLst>
                            <p:childTnLst>
                              <p:par>
                                <p:cTn id="51" presetID="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250" fill="hold"/>
                                        <p:tgtEl>
                                          <p:spTgt spid="24"/>
                                        </p:tgtEl>
                                        <p:attrNameLst>
                                          <p:attrName>ppt_x</p:attrName>
                                        </p:attrNameLst>
                                      </p:cBhvr>
                                      <p:tavLst>
                                        <p:tav tm="0">
                                          <p:val>
                                            <p:strVal val="#ppt_x"/>
                                          </p:val>
                                        </p:tav>
                                        <p:tav tm="100000">
                                          <p:val>
                                            <p:strVal val="#ppt_x"/>
                                          </p:val>
                                        </p:tav>
                                      </p:tavLst>
                                    </p:anim>
                                    <p:anim calcmode="lin" valueType="num">
                                      <p:cBhvr additive="base">
                                        <p:cTn id="54" dur="250" fill="hold"/>
                                        <p:tgtEl>
                                          <p:spTgt spid="24"/>
                                        </p:tgtEl>
                                        <p:attrNameLst>
                                          <p:attrName>ppt_y</p:attrName>
                                        </p:attrNameLst>
                                      </p:cBhvr>
                                      <p:tavLst>
                                        <p:tav tm="0">
                                          <p:val>
                                            <p:strVal val="1+#ppt_h/2"/>
                                          </p:val>
                                        </p:tav>
                                        <p:tav tm="100000">
                                          <p:val>
                                            <p:strVal val="#ppt_y"/>
                                          </p:val>
                                        </p:tav>
                                      </p:tavLst>
                                    </p:anim>
                                  </p:childTnLst>
                                </p:cTn>
                              </p:par>
                            </p:childTnLst>
                          </p:cTn>
                        </p:par>
                        <p:par>
                          <p:cTn id="55" fill="hold">
                            <p:stCondLst>
                              <p:cond delay="2200"/>
                            </p:stCondLst>
                            <p:childTnLst>
                              <p:par>
                                <p:cTn id="56" presetID="2" presetClass="entr" presetSubtype="4"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250" fill="hold"/>
                                        <p:tgtEl>
                                          <p:spTgt spid="23"/>
                                        </p:tgtEl>
                                        <p:attrNameLst>
                                          <p:attrName>ppt_x</p:attrName>
                                        </p:attrNameLst>
                                      </p:cBhvr>
                                      <p:tavLst>
                                        <p:tav tm="0">
                                          <p:val>
                                            <p:strVal val="#ppt_x"/>
                                          </p:val>
                                        </p:tav>
                                        <p:tav tm="100000">
                                          <p:val>
                                            <p:strVal val="#ppt_x"/>
                                          </p:val>
                                        </p:tav>
                                      </p:tavLst>
                                    </p:anim>
                                    <p:anim calcmode="lin" valueType="num">
                                      <p:cBhvr additive="base">
                                        <p:cTn id="59" dur="250" fill="hold"/>
                                        <p:tgtEl>
                                          <p:spTgt spid="23"/>
                                        </p:tgtEl>
                                        <p:attrNameLst>
                                          <p:attrName>ppt_y</p:attrName>
                                        </p:attrNameLst>
                                      </p:cBhvr>
                                      <p:tavLst>
                                        <p:tav tm="0">
                                          <p:val>
                                            <p:strVal val="1+#ppt_h/2"/>
                                          </p:val>
                                        </p:tav>
                                        <p:tav tm="100000">
                                          <p:val>
                                            <p:strVal val="#ppt_y"/>
                                          </p:val>
                                        </p:tav>
                                      </p:tavLst>
                                    </p:anim>
                                  </p:childTnLst>
                                </p:cTn>
                              </p:par>
                            </p:childTnLst>
                          </p:cTn>
                        </p:par>
                        <p:par>
                          <p:cTn id="60" fill="hold">
                            <p:stCondLst>
                              <p:cond delay="245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childTnLst>
                          </p:cTn>
                        </p:par>
                        <p:par>
                          <p:cTn id="64" fill="hold">
                            <p:stCondLst>
                              <p:cond delay="2950"/>
                            </p:stCondLst>
                            <p:childTnLst>
                              <p:par>
                                <p:cTn id="65" presetID="22" presetClass="entr" presetSubtype="8"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par>
                          <p:cTn id="71" fill="hold">
                            <p:stCondLst>
                              <p:cond delay="34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450"/>
                                        <p:tgtEl>
                                          <p:spTgt spid="30"/>
                                        </p:tgtEl>
                                      </p:cBhvr>
                                    </p:animEffect>
                                  </p:childTnLst>
                                </p:cTn>
                              </p:par>
                            </p:childTnLst>
                          </p:cTn>
                        </p:par>
                        <p:par>
                          <p:cTn id="75" fill="hold">
                            <p:stCondLst>
                              <p:cond delay="3900"/>
                            </p:stCondLst>
                            <p:childTnLst>
                              <p:par>
                                <p:cTn id="76" presetID="22" presetClass="entr" presetSubtype="8"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4400"/>
                            </p:stCondLst>
                            <p:childTnLst>
                              <p:par>
                                <p:cTn id="83" presetID="22" presetClass="entr" presetSubtype="8" fill="hold"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350"/>
                                        <p:tgtEl>
                                          <p:spTgt spid="37"/>
                                        </p:tgtEl>
                                      </p:cBhvr>
                                    </p:animEffect>
                                  </p:childTnLst>
                                </p:cTn>
                              </p:par>
                            </p:childTnLst>
                          </p:cTn>
                        </p:par>
                        <p:par>
                          <p:cTn id="86" fill="hold">
                            <p:stCondLst>
                              <p:cond delay="475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left)">
                                      <p:cBhvr>
                                        <p:cTn id="92" dur="500"/>
                                        <p:tgtEl>
                                          <p:spTgt spid="40"/>
                                        </p:tgtEl>
                                      </p:cBhvr>
                                    </p:animEffect>
                                  </p:childTnLst>
                                </p:cTn>
                              </p:par>
                            </p:childTnLst>
                          </p:cTn>
                        </p:par>
                        <p:par>
                          <p:cTn id="93" fill="hold">
                            <p:stCondLst>
                              <p:cond delay="5250"/>
                            </p:stCondLst>
                            <p:childTnLst>
                              <p:par>
                                <p:cTn id="94" presetID="22" presetClass="entr" presetSubtype="8" fill="hold"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left)">
                                      <p:cBhvr>
                                        <p:cTn id="96" dur="250"/>
                                        <p:tgtEl>
                                          <p:spTgt spid="38"/>
                                        </p:tgtEl>
                                      </p:cBhvr>
                                    </p:animEffect>
                                  </p:childTnLst>
                                </p:cTn>
                              </p:par>
                            </p:childTnLst>
                          </p:cTn>
                        </p:par>
                        <p:par>
                          <p:cTn id="97" fill="hold">
                            <p:stCondLst>
                              <p:cond delay="5500"/>
                            </p:stCondLst>
                            <p:childTnLst>
                              <p:par>
                                <p:cTn id="98" presetID="22" presetClass="entr" presetSubtype="8"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500"/>
                                        <p:tgtEl>
                                          <p:spTgt spid="41"/>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left)">
                                      <p:cBhvr>
                                        <p:cTn id="103" dur="500"/>
                                        <p:tgtEl>
                                          <p:spTgt spid="42"/>
                                        </p:tgtEl>
                                      </p:cBhvr>
                                    </p:animEffect>
                                  </p:childTnLst>
                                </p:cTn>
                              </p:par>
                            </p:childTnLst>
                          </p:cTn>
                        </p:par>
                        <p:par>
                          <p:cTn id="104" fill="hold">
                            <p:stCondLst>
                              <p:cond delay="6000"/>
                            </p:stCondLst>
                            <p:childTnLst>
                              <p:par>
                                <p:cTn id="105" presetID="10" presetClass="entr" presetSubtype="0" fill="hold" grpId="0"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21" grpId="0"/>
      <p:bldP spid="23" grpId="0" animBg="1"/>
      <p:bldP spid="24" grpId="0" animBg="1"/>
      <p:bldP spid="25" grpId="0" animBg="1"/>
      <p:bldP spid="26" grpId="0" animBg="1"/>
      <p:bldP spid="27" grpId="0" animBg="1"/>
      <p:bldP spid="28" grpId="0"/>
      <p:bldP spid="29" grpId="0"/>
      <p:bldP spid="30" grpId="0" animBg="1"/>
      <p:bldP spid="31" grpId="0"/>
      <p:bldP spid="36" grpId="0"/>
      <p:bldP spid="39" grpId="0"/>
      <p:bldP spid="40" grpId="0"/>
      <p:bldP spid="41" grpId="0"/>
      <p:bldP spid="42"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模型概述</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0" name="TextBox 79"/>
          <p:cNvSpPr txBox="1"/>
          <p:nvPr/>
        </p:nvSpPr>
        <p:spPr>
          <a:xfrm>
            <a:off x="841003" y="1340768"/>
            <a:ext cx="10441160"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1</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模型中实现个体交互的方式</a:t>
            </a:r>
            <a:endParaRPr lang="zh-CN" altLang="en-US" sz="3200" b="1" dirty="0">
              <a:solidFill>
                <a:schemeClr val="accent5">
                  <a:lumMod val="75000"/>
                </a:schemeClr>
              </a:solidFill>
              <a:latin typeface="微软雅黑" pitchFamily="34" charset="-122"/>
              <a:ea typeface="微软雅黑" pitchFamily="34" charset="-122"/>
            </a:endParaRPr>
          </a:p>
        </p:txBody>
      </p:sp>
      <p:sp>
        <p:nvSpPr>
          <p:cNvPr id="82" name="TextBox 81"/>
          <p:cNvSpPr txBox="1"/>
          <p:nvPr/>
        </p:nvSpPr>
        <p:spPr>
          <a:xfrm>
            <a:off x="913011" y="3645024"/>
            <a:ext cx="8136904"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2</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衡量群体有序程度的指标</a:t>
            </a:r>
            <a:endParaRPr lang="zh-CN" altLang="en-US" sz="3200" b="1" dirty="0">
              <a:solidFill>
                <a:schemeClr val="accent5">
                  <a:lumMod val="75000"/>
                </a:schemeClr>
              </a:solidFill>
              <a:latin typeface="微软雅黑" pitchFamily="34" charset="-122"/>
              <a:ea typeface="微软雅黑"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852156063"/>
              </p:ext>
            </p:extLst>
          </p:nvPr>
        </p:nvGraphicFramePr>
        <p:xfrm>
          <a:off x="2425179" y="1988840"/>
          <a:ext cx="3024336" cy="1534737"/>
        </p:xfrm>
        <a:graphic>
          <a:graphicData uri="http://schemas.openxmlformats.org/presentationml/2006/ole">
            <mc:AlternateContent xmlns:mc="http://schemas.openxmlformats.org/markup-compatibility/2006">
              <mc:Choice xmlns:v="urn:schemas-microsoft-com:vml" Requires="v">
                <p:oleObj spid="_x0000_s1054" name="Equation" r:id="rId5" imgW="850680" imgH="431640" progId="Equation.DSMT4">
                  <p:embed/>
                </p:oleObj>
              </mc:Choice>
              <mc:Fallback>
                <p:oleObj name="Equation" r:id="rId5" imgW="850680" imgH="431640" progId="Equation.DSMT4">
                  <p:embed/>
                  <p:pic>
                    <p:nvPicPr>
                      <p:cNvPr id="0" name=""/>
                      <p:cNvPicPr/>
                      <p:nvPr/>
                    </p:nvPicPr>
                    <p:blipFill>
                      <a:blip r:embed="rId6"/>
                      <a:stretch>
                        <a:fillRect/>
                      </a:stretch>
                    </p:blipFill>
                    <p:spPr>
                      <a:xfrm>
                        <a:off x="2425179" y="1988840"/>
                        <a:ext cx="3024336" cy="153473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86411589"/>
              </p:ext>
            </p:extLst>
          </p:nvPr>
        </p:nvGraphicFramePr>
        <p:xfrm>
          <a:off x="2353171" y="4437112"/>
          <a:ext cx="3816424" cy="1690821"/>
        </p:xfrm>
        <a:graphic>
          <a:graphicData uri="http://schemas.openxmlformats.org/presentationml/2006/ole">
            <mc:AlternateContent xmlns:mc="http://schemas.openxmlformats.org/markup-compatibility/2006">
              <mc:Choice xmlns:v="urn:schemas-microsoft-com:vml" Requires="v">
                <p:oleObj spid="_x0000_s1055" name="Equation" r:id="rId7" imgW="1002960" imgH="444240" progId="Equation.DSMT4">
                  <p:embed/>
                </p:oleObj>
              </mc:Choice>
              <mc:Fallback>
                <p:oleObj name="Equation" r:id="rId7" imgW="1002960" imgH="444240" progId="Equation.DSMT4">
                  <p:embed/>
                  <p:pic>
                    <p:nvPicPr>
                      <p:cNvPr id="0" name=""/>
                      <p:cNvPicPr/>
                      <p:nvPr/>
                    </p:nvPicPr>
                    <p:blipFill>
                      <a:blip r:embed="rId8"/>
                      <a:stretch>
                        <a:fillRect/>
                      </a:stretch>
                    </p:blipFill>
                    <p:spPr>
                      <a:xfrm>
                        <a:off x="2353171" y="4437112"/>
                        <a:ext cx="3816424" cy="1690821"/>
                      </a:xfrm>
                      <a:prstGeom prst="rect">
                        <a:avLst/>
                      </a:prstGeom>
                    </p:spPr>
                  </p:pic>
                </p:oleObj>
              </mc:Fallback>
            </mc:AlternateContent>
          </a:graphicData>
        </a:graphic>
      </p:graphicFrame>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3771" y="1700808"/>
            <a:ext cx="3686690" cy="3639058"/>
          </a:xfrm>
          <a:prstGeom prst="rect">
            <a:avLst/>
          </a:prstGeom>
        </p:spPr>
      </p:pic>
    </p:spTree>
    <p:extLst>
      <p:ext uri="{BB962C8B-B14F-4D97-AF65-F5344CB8AC3E}">
        <p14:creationId xmlns:p14="http://schemas.microsoft.com/office/powerpoint/2010/main" val="455920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itchFamily="34" charset="-122"/>
                <a:ea typeface="微软雅黑" pitchFamily="34" charset="-122"/>
              </a:rPr>
              <a:t>CONTENTS</a:t>
            </a:r>
            <a:endParaRPr lang="zh-CN" altLang="en-US" b="1" dirty="0">
              <a:solidFill>
                <a:schemeClr val="accent5">
                  <a:lumMod val="60000"/>
                  <a:lumOff val="40000"/>
                </a:schemeClr>
              </a:solidFill>
              <a:latin typeface="微软雅黑" pitchFamily="34" charset="-122"/>
              <a:ea typeface="微软雅黑" pitchFamily="34" charset="-122"/>
            </a:endParaRPr>
          </a:p>
        </p:txBody>
      </p:sp>
      <p:sp>
        <p:nvSpPr>
          <p:cNvPr id="60" name="Freeform 5"/>
          <p:cNvSpPr>
            <a:spLocks/>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itchFamily="34" charset="-122"/>
                <a:ea typeface="微软雅黑" pitchFamily="34" charset="-122"/>
              </a:rPr>
              <a:t>目 录</a:t>
            </a:r>
            <a:endParaRPr lang="zh-CN" altLang="en-US" sz="4400" b="1" dirty="0">
              <a:solidFill>
                <a:schemeClr val="accent5">
                  <a:lumMod val="60000"/>
                  <a:lumOff val="40000"/>
                </a:schemeClr>
              </a:solidFill>
              <a:latin typeface="微软雅黑" pitchFamily="34" charset="-122"/>
              <a:ea typeface="微软雅黑" pitchFamily="34" charset="-122"/>
            </a:endParaRPr>
          </a:p>
        </p:txBody>
      </p:sp>
      <p:sp>
        <p:nvSpPr>
          <p:cNvPr id="62" name="Freeform 5"/>
          <p:cNvSpPr>
            <a:spLocks/>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
          <p:cNvSpPr>
            <a:spLocks/>
          </p:cNvSpPr>
          <p:nvPr/>
        </p:nvSpPr>
        <p:spPr bwMode="auto">
          <a:xfrm>
            <a:off x="426552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649777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
          <p:cNvSpPr>
            <a:spLocks/>
          </p:cNvSpPr>
          <p:nvPr/>
        </p:nvSpPr>
        <p:spPr bwMode="auto">
          <a:xfrm>
            <a:off x="868987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a:spLocks/>
          </p:cNvSpPr>
          <p:nvPr/>
        </p:nvSpPr>
        <p:spPr bwMode="auto">
          <a:xfrm>
            <a:off x="4541627" y="334564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grpSp>
        <p:nvGrpSpPr>
          <p:cNvPr id="69" name="组合 68"/>
          <p:cNvGrpSpPr>
            <a:grpSpLocks noChangeAspect="1"/>
          </p:cNvGrpSpPr>
          <p:nvPr/>
        </p:nvGrpSpPr>
        <p:grpSpPr>
          <a:xfrm>
            <a:off x="6833196"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4" name="Freeform 206"/>
          <p:cNvSpPr>
            <a:spLocks noChangeAspect="1" noEditPoints="1"/>
          </p:cNvSpPr>
          <p:nvPr/>
        </p:nvSpPr>
        <p:spPr bwMode="auto">
          <a:xfrm>
            <a:off x="9162039"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94016" y="4270669"/>
            <a:ext cx="984180"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oreword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4369395"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命题背景</a:t>
            </a:r>
          </a:p>
          <a:p>
            <a:pPr algn="ctr">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6543183"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综述</a:t>
            </a: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Description</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8761883"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26617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6"/>
                                        </p:tgtEl>
                                        <p:attrNameLst>
                                          <p:attrName>style.visibility</p:attrName>
                                        </p:attrNameLst>
                                      </p:cBhvr>
                                      <p:to>
                                        <p:strVal val="visible"/>
                                      </p:to>
                                    </p:set>
                                    <p:anim calcmode="lin" valueType="num">
                                      <p:cBhvr>
                                        <p:cTn id="43" dur="500" fill="hold"/>
                                        <p:tgtEl>
                                          <p:spTgt spid="66"/>
                                        </p:tgtEl>
                                        <p:attrNameLst>
                                          <p:attrName>ppt_w</p:attrName>
                                        </p:attrNameLst>
                                      </p:cBhvr>
                                      <p:tavLst>
                                        <p:tav tm="0">
                                          <p:val>
                                            <p:fltVal val="0"/>
                                          </p:val>
                                        </p:tav>
                                        <p:tav tm="100000">
                                          <p:val>
                                            <p:strVal val="#ppt_w"/>
                                          </p:val>
                                        </p:tav>
                                      </p:tavLst>
                                    </p:anim>
                                    <p:anim calcmode="lin" valueType="num">
                                      <p:cBhvr>
                                        <p:cTn id="44" dur="500" fill="hold"/>
                                        <p:tgtEl>
                                          <p:spTgt spid="66"/>
                                        </p:tgtEl>
                                        <p:attrNameLst>
                                          <p:attrName>ppt_h</p:attrName>
                                        </p:attrNameLst>
                                      </p:cBhvr>
                                      <p:tavLst>
                                        <p:tav tm="0">
                                          <p:val>
                                            <p:fltVal val="0"/>
                                          </p:val>
                                        </p:tav>
                                        <p:tav tm="100000">
                                          <p:val>
                                            <p:strVal val="#ppt_h"/>
                                          </p:val>
                                        </p:tav>
                                      </p:tavLst>
                                    </p:anim>
                                    <p:animEffect transition="in" filter="fade">
                                      <p:cBhvr>
                                        <p:cTn id="45" dur="500"/>
                                        <p:tgtEl>
                                          <p:spTgt spid="66"/>
                                        </p:tgtEl>
                                      </p:cBhvr>
                                    </p:animEffect>
                                    <p:anim calcmode="lin" valueType="num">
                                      <p:cBhvr>
                                        <p:cTn id="46" dur="500" fill="hold"/>
                                        <p:tgtEl>
                                          <p:spTgt spid="66"/>
                                        </p:tgtEl>
                                        <p:attrNameLst>
                                          <p:attrName>ppt_x</p:attrName>
                                        </p:attrNameLst>
                                      </p:cBhvr>
                                      <p:tavLst>
                                        <p:tav tm="0">
                                          <p:val>
                                            <p:fltVal val="0.5"/>
                                          </p:val>
                                        </p:tav>
                                        <p:tav tm="100000">
                                          <p:val>
                                            <p:strVal val="#ppt_x"/>
                                          </p:val>
                                        </p:tav>
                                      </p:tavLst>
                                    </p:anim>
                                    <p:anim calcmode="lin" valueType="num">
                                      <p:cBhvr>
                                        <p:cTn id="47" dur="500" fill="hold"/>
                                        <p:tgtEl>
                                          <p:spTgt spid="66"/>
                                        </p:tgtEl>
                                        <p:attrNameLst>
                                          <p:attrName>ppt_y</p:attrName>
                                        </p:attrNameLst>
                                      </p:cBhvr>
                                      <p:tavLst>
                                        <p:tav tm="0">
                                          <p:val>
                                            <p:fltVal val="0.5"/>
                                          </p:val>
                                        </p:tav>
                                        <p:tav tm="100000">
                                          <p:val>
                                            <p:strVal val="#ppt_y"/>
                                          </p:val>
                                        </p:tav>
                                      </p:tavLst>
                                    </p:anim>
                                  </p:childTnLst>
                                </p:cTn>
                              </p:par>
                              <p:par>
                                <p:cTn id="48" presetID="53" presetClass="entr" presetSubtype="16" fill="hold" grpId="0" nodeType="withEffect">
                                  <p:stCondLst>
                                    <p:cond delay="1500"/>
                                  </p:stCondLst>
                                  <p:childTnLst>
                                    <p:set>
                                      <p:cBhvr>
                                        <p:cTn id="49" dur="1" fill="hold">
                                          <p:stCondLst>
                                            <p:cond delay="0"/>
                                          </p:stCondLst>
                                        </p:cTn>
                                        <p:tgtEl>
                                          <p:spTgt spid="67"/>
                                        </p:tgtEl>
                                        <p:attrNameLst>
                                          <p:attrName>style.visibility</p:attrName>
                                        </p:attrNameLst>
                                      </p:cBhvr>
                                      <p:to>
                                        <p:strVal val="visible"/>
                                      </p:to>
                                    </p:set>
                                    <p:anim calcmode="lin" valueType="num">
                                      <p:cBhvr>
                                        <p:cTn id="50" dur="500" fill="hold"/>
                                        <p:tgtEl>
                                          <p:spTgt spid="67"/>
                                        </p:tgtEl>
                                        <p:attrNameLst>
                                          <p:attrName>ppt_w</p:attrName>
                                        </p:attrNameLst>
                                      </p:cBhvr>
                                      <p:tavLst>
                                        <p:tav tm="0">
                                          <p:val>
                                            <p:fltVal val="0"/>
                                          </p:val>
                                        </p:tav>
                                        <p:tav tm="100000">
                                          <p:val>
                                            <p:strVal val="#ppt_w"/>
                                          </p:val>
                                        </p:tav>
                                      </p:tavLst>
                                    </p:anim>
                                    <p:anim calcmode="lin" valueType="num">
                                      <p:cBhvr>
                                        <p:cTn id="51" dur="500" fill="hold"/>
                                        <p:tgtEl>
                                          <p:spTgt spid="67"/>
                                        </p:tgtEl>
                                        <p:attrNameLst>
                                          <p:attrName>ppt_h</p:attrName>
                                        </p:attrNameLst>
                                      </p:cBhvr>
                                      <p:tavLst>
                                        <p:tav tm="0">
                                          <p:val>
                                            <p:fltVal val="0"/>
                                          </p:val>
                                        </p:tav>
                                        <p:tav tm="100000">
                                          <p:val>
                                            <p:strVal val="#ppt_h"/>
                                          </p:val>
                                        </p:tav>
                                      </p:tavLst>
                                    </p:anim>
                                    <p:animEffect transition="in" filter="fade">
                                      <p:cBhvr>
                                        <p:cTn id="52" dur="500"/>
                                        <p:tgtEl>
                                          <p:spTgt spid="67"/>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68"/>
                                        </p:tgtEl>
                                        <p:attrNameLst>
                                          <p:attrName>style.visibility</p:attrName>
                                        </p:attrNameLst>
                                      </p:cBhvr>
                                      <p:to>
                                        <p:strVal val="visible"/>
                                      </p:to>
                                    </p:set>
                                    <p:anim calcmode="lin" valueType="num">
                                      <p:cBhvr>
                                        <p:cTn id="55" dur="500" fill="hold"/>
                                        <p:tgtEl>
                                          <p:spTgt spid="68"/>
                                        </p:tgtEl>
                                        <p:attrNameLst>
                                          <p:attrName>ppt_w</p:attrName>
                                        </p:attrNameLst>
                                      </p:cBhvr>
                                      <p:tavLst>
                                        <p:tav tm="0">
                                          <p:val>
                                            <p:fltVal val="0"/>
                                          </p:val>
                                        </p:tav>
                                        <p:tav tm="100000">
                                          <p:val>
                                            <p:strVal val="#ppt_w"/>
                                          </p:val>
                                        </p:tav>
                                      </p:tavLst>
                                    </p:anim>
                                    <p:anim calcmode="lin" valueType="num">
                                      <p:cBhvr>
                                        <p:cTn id="56" dur="500" fill="hold"/>
                                        <p:tgtEl>
                                          <p:spTgt spid="68"/>
                                        </p:tgtEl>
                                        <p:attrNameLst>
                                          <p:attrName>ppt_h</p:attrName>
                                        </p:attrNameLst>
                                      </p:cBhvr>
                                      <p:tavLst>
                                        <p:tav tm="0">
                                          <p:val>
                                            <p:fltVal val="0"/>
                                          </p:val>
                                        </p:tav>
                                        <p:tav tm="100000">
                                          <p:val>
                                            <p:strVal val="#ppt_h"/>
                                          </p:val>
                                        </p:tav>
                                      </p:tavLst>
                                    </p:anim>
                                    <p:animEffect transition="in" filter="fade">
                                      <p:cBhvr>
                                        <p:cTn id="57" dur="500"/>
                                        <p:tgtEl>
                                          <p:spTgt spid="68"/>
                                        </p:tgtEl>
                                      </p:cBhvr>
                                    </p:animEffect>
                                  </p:childTnLst>
                                </p:cTn>
                              </p:par>
                              <p:par>
                                <p:cTn id="58" presetID="53" presetClass="entr" presetSubtype="16" fill="hold" nodeType="withEffect">
                                  <p:stCondLst>
                                    <p:cond delay="1500"/>
                                  </p:stCondLst>
                                  <p:childTnLst>
                                    <p:set>
                                      <p:cBhvr>
                                        <p:cTn id="59" dur="1" fill="hold">
                                          <p:stCondLst>
                                            <p:cond delay="0"/>
                                          </p:stCondLst>
                                        </p:cTn>
                                        <p:tgtEl>
                                          <p:spTgt spid="69"/>
                                        </p:tgtEl>
                                        <p:attrNameLst>
                                          <p:attrName>style.visibility</p:attrName>
                                        </p:attrNameLst>
                                      </p:cBhvr>
                                      <p:to>
                                        <p:strVal val="visible"/>
                                      </p:to>
                                    </p:set>
                                    <p:anim calcmode="lin" valueType="num">
                                      <p:cBhvr>
                                        <p:cTn id="60" dur="500" fill="hold"/>
                                        <p:tgtEl>
                                          <p:spTgt spid="69"/>
                                        </p:tgtEl>
                                        <p:attrNameLst>
                                          <p:attrName>ppt_w</p:attrName>
                                        </p:attrNameLst>
                                      </p:cBhvr>
                                      <p:tavLst>
                                        <p:tav tm="0">
                                          <p:val>
                                            <p:fltVal val="0"/>
                                          </p:val>
                                        </p:tav>
                                        <p:tav tm="100000">
                                          <p:val>
                                            <p:strVal val="#ppt_w"/>
                                          </p:val>
                                        </p:tav>
                                      </p:tavLst>
                                    </p:anim>
                                    <p:anim calcmode="lin" valueType="num">
                                      <p:cBhvr>
                                        <p:cTn id="61" dur="500" fill="hold"/>
                                        <p:tgtEl>
                                          <p:spTgt spid="69"/>
                                        </p:tgtEl>
                                        <p:attrNameLst>
                                          <p:attrName>ppt_h</p:attrName>
                                        </p:attrNameLst>
                                      </p:cBhvr>
                                      <p:tavLst>
                                        <p:tav tm="0">
                                          <p:val>
                                            <p:fltVal val="0"/>
                                          </p:val>
                                        </p:tav>
                                        <p:tav tm="100000">
                                          <p:val>
                                            <p:strVal val="#ppt_h"/>
                                          </p:val>
                                        </p:tav>
                                      </p:tavLst>
                                    </p:anim>
                                    <p:animEffect transition="in" filter="fade">
                                      <p:cBhvr>
                                        <p:cTn id="62" dur="500"/>
                                        <p:tgtEl>
                                          <p:spTgt spid="69"/>
                                        </p:tgtEl>
                                      </p:cBhvr>
                                    </p:animEffect>
                                  </p:childTnLst>
                                </p:cTn>
                              </p:par>
                              <p:par>
                                <p:cTn id="63" presetID="53" presetClass="entr" presetSubtype="16" fill="hold" grpId="0" nodeType="withEffect">
                                  <p:stCondLst>
                                    <p:cond delay="150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childTnLst>
                                </p:cTn>
                              </p:par>
                              <p:par>
                                <p:cTn id="68" presetID="22" presetClass="entr" presetSubtype="1" fill="hold" grpId="0" nodeType="withEffect">
                                  <p:stCondLst>
                                    <p:cond delay="2000"/>
                                  </p:stCondLst>
                                  <p:childTnLst>
                                    <p:set>
                                      <p:cBhvr>
                                        <p:cTn id="69" dur="1" fill="hold">
                                          <p:stCondLst>
                                            <p:cond delay="0"/>
                                          </p:stCondLst>
                                        </p:cTn>
                                        <p:tgtEl>
                                          <p:spTgt spid="75"/>
                                        </p:tgtEl>
                                        <p:attrNameLst>
                                          <p:attrName>style.visibility</p:attrName>
                                        </p:attrNameLst>
                                      </p:cBhvr>
                                      <p:to>
                                        <p:strVal val="visible"/>
                                      </p:to>
                                    </p:set>
                                    <p:animEffect transition="in" filter="wipe(up)">
                                      <p:cBhvr>
                                        <p:cTn id="70" dur="500"/>
                                        <p:tgtEl>
                                          <p:spTgt spid="75"/>
                                        </p:tgtEl>
                                      </p:cBhvr>
                                    </p:animEffect>
                                  </p:childTnLst>
                                </p:cTn>
                              </p:par>
                              <p:par>
                                <p:cTn id="71" presetID="22" presetClass="entr" presetSubtype="1" fill="hold" grpId="0" nodeType="withEffect">
                                  <p:stCondLst>
                                    <p:cond delay="2000"/>
                                  </p:stCondLst>
                                  <p:childTnLst>
                                    <p:set>
                                      <p:cBhvr>
                                        <p:cTn id="72" dur="1" fill="hold">
                                          <p:stCondLst>
                                            <p:cond delay="0"/>
                                          </p:stCondLst>
                                        </p:cTn>
                                        <p:tgtEl>
                                          <p:spTgt spid="76"/>
                                        </p:tgtEl>
                                        <p:attrNameLst>
                                          <p:attrName>style.visibility</p:attrName>
                                        </p:attrNameLst>
                                      </p:cBhvr>
                                      <p:to>
                                        <p:strVal val="visible"/>
                                      </p:to>
                                    </p:set>
                                    <p:animEffect transition="in" filter="wipe(up)">
                                      <p:cBhvr>
                                        <p:cTn id="73" dur="500"/>
                                        <p:tgtEl>
                                          <p:spTgt spid="76"/>
                                        </p:tgtEl>
                                      </p:cBhvr>
                                    </p:animEffect>
                                  </p:childTnLst>
                                </p:cTn>
                              </p:par>
                              <p:par>
                                <p:cTn id="74" presetID="22" presetClass="entr" presetSubtype="1" fill="hold" grpId="0" nodeType="withEffect">
                                  <p:stCondLst>
                                    <p:cond delay="2000"/>
                                  </p:stCondLst>
                                  <p:childTnLst>
                                    <p:set>
                                      <p:cBhvr>
                                        <p:cTn id="75" dur="1" fill="hold">
                                          <p:stCondLst>
                                            <p:cond delay="0"/>
                                          </p:stCondLst>
                                        </p:cTn>
                                        <p:tgtEl>
                                          <p:spTgt spid="77"/>
                                        </p:tgtEl>
                                        <p:attrNameLst>
                                          <p:attrName>style.visibility</p:attrName>
                                        </p:attrNameLst>
                                      </p:cBhvr>
                                      <p:to>
                                        <p:strVal val="visible"/>
                                      </p:to>
                                    </p:set>
                                    <p:animEffect transition="in" filter="wipe(up)">
                                      <p:cBhvr>
                                        <p:cTn id="76" dur="500"/>
                                        <p:tgtEl>
                                          <p:spTgt spid="77"/>
                                        </p:tgtEl>
                                      </p:cBhvr>
                                    </p:animEffect>
                                  </p:childTnLst>
                                </p:cTn>
                              </p:par>
                              <p:par>
                                <p:cTn id="77" presetID="22" presetClass="entr" presetSubtype="1" fill="hold" grpId="0" nodeType="withEffect">
                                  <p:stCondLst>
                                    <p:cond delay="200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500"/>
                                        <p:tgtEl>
                                          <p:spTgt spid="79"/>
                                        </p:tgtEl>
                                      </p:cBhvr>
                                    </p:animEffect>
                                  </p:childTnLst>
                                </p:cTn>
                              </p:par>
                            </p:childTnLst>
                          </p:cTn>
                        </p:par>
                        <p:par>
                          <p:cTn id="80" fill="hold">
                            <p:stCondLst>
                              <p:cond delay="25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6" grpId="0" animBg="1"/>
      <p:bldP spid="67" grpId="0" animBg="1"/>
      <p:bldP spid="68" grpId="0" animBg="1"/>
      <p:bldP spid="74" grpId="0" animBg="1"/>
      <p:bldP spid="75" grpId="0"/>
      <p:bldP spid="76" grpId="0"/>
      <p:bldP spid="77"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研究方案</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a:spLocks/>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headEnd/>
            <a:tailEnd/>
          </a:ln>
        </p:spPr>
        <p:txBody>
          <a:bodyPr vert="horz" wrap="square" lIns="123718" tIns="61859" rIns="123718" bIns="61859" numCol="1" anchor="t" anchorCtr="0" compatLnSpc="1">
            <a:prstTxWarp prst="textNoShape">
              <a:avLst/>
            </a:prstTxWarp>
          </a:bodyPr>
          <a:lstStyle/>
          <a:p>
            <a:pPr algn="ctr" fontAlgn="base">
              <a:spcBef>
                <a:spcPct val="0"/>
              </a:spcBef>
              <a:spcAft>
                <a:spcPct val="0"/>
              </a:spcAft>
            </a:pPr>
            <a:endParaRPr lang="en-US" sz="2800">
              <a:solidFill>
                <a:srgbClr val="000000"/>
              </a:solidFill>
              <a:latin typeface="微软雅黑"/>
              <a:ea typeface="微软雅黑"/>
              <a:sym typeface="Gill Sans" charset="0"/>
            </a:endParaRPr>
          </a:p>
        </p:txBody>
      </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6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705099" y="1627488"/>
            <a:ext cx="2262158"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单因素作用影响实验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8401843" y="1700808"/>
            <a:ext cx="2723823"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多因素共同作用影响实验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TextBox 4"/>
          <p:cNvSpPr txBox="1"/>
          <p:nvPr/>
        </p:nvSpPr>
        <p:spPr>
          <a:xfrm>
            <a:off x="1129035" y="2325265"/>
            <a:ext cx="3816424" cy="2653034"/>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sym typeface="Calibri" pitchFamily="34" charset="0"/>
              </a:rPr>
              <a:t>在进行个体速度对序参量的影响实验中，可变因素必须保证只有速度一个参数，其他参数在控制下需要保持不变。其他参数的值在设置时要遵循一个原则，即在影响范围的最小边界，保证值可以使群体产生有序群集运动，但是又不会对群体产生过多影响。所以值的选择需要进行多次实验慢慢调整进行确定。</a:t>
            </a:r>
            <a:endParaRPr lang="zh-CN" altLang="en-US" sz="1600" dirty="0">
              <a:solidFill>
                <a:schemeClr val="tx1">
                  <a:lumMod val="65000"/>
                  <a:lumOff val="35000"/>
                </a:schemeClr>
              </a:solidFill>
              <a:latin typeface="微软雅黑" pitchFamily="34" charset="-122"/>
              <a:ea typeface="微软雅黑" pitchFamily="34" charset="-122"/>
              <a:sym typeface="Calibri" pitchFamily="34" charset="0"/>
            </a:endParaRPr>
          </a:p>
        </p:txBody>
      </p:sp>
      <p:sp>
        <p:nvSpPr>
          <p:cNvPr id="6" name="TextBox 5"/>
          <p:cNvSpPr txBox="1"/>
          <p:nvPr/>
        </p:nvSpPr>
        <p:spPr>
          <a:xfrm>
            <a:off x="7825779" y="2325265"/>
            <a:ext cx="4032448" cy="3262047"/>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实验为了排除其他因素的干扰，经过分析已有实验数据后决定采用影响因素值在</a:t>
            </a:r>
            <a:r>
              <a:rPr lang="en-US" altLang="zh-CN" sz="1600" dirty="0">
                <a:solidFill>
                  <a:schemeClr val="tx1">
                    <a:lumMod val="65000"/>
                    <a:lumOff val="35000"/>
                  </a:schemeClr>
                </a:solidFill>
                <a:latin typeface="微软雅黑" pitchFamily="34" charset="-122"/>
                <a:ea typeface="微软雅黑" pitchFamily="34" charset="-122"/>
              </a:rPr>
              <a:t>0.5</a:t>
            </a:r>
            <a:r>
              <a:rPr lang="zh-CN" altLang="zh-CN" sz="1600" dirty="0">
                <a:solidFill>
                  <a:schemeClr val="tx1">
                    <a:lumMod val="65000"/>
                    <a:lumOff val="35000"/>
                  </a:schemeClr>
                </a:solidFill>
                <a:latin typeface="微软雅黑" pitchFamily="34" charset="-122"/>
                <a:ea typeface="微软雅黑" pitchFamily="34" charset="-122"/>
              </a:rPr>
              <a:t>到</a:t>
            </a:r>
            <a:r>
              <a:rPr lang="en-US" altLang="zh-CN" sz="1600" dirty="0">
                <a:solidFill>
                  <a:schemeClr val="tx1">
                    <a:lumMod val="65000"/>
                    <a:lumOff val="35000"/>
                  </a:schemeClr>
                </a:solidFill>
                <a:latin typeface="微软雅黑" pitchFamily="34" charset="-122"/>
                <a:ea typeface="微软雅黑" pitchFamily="34" charset="-122"/>
              </a:rPr>
              <a:t>1.0</a:t>
            </a:r>
            <a:r>
              <a:rPr lang="zh-CN" altLang="zh-CN" sz="1600" dirty="0">
                <a:solidFill>
                  <a:schemeClr val="tx1">
                    <a:lumMod val="65000"/>
                    <a:lumOff val="35000"/>
                  </a:schemeClr>
                </a:solidFill>
                <a:latin typeface="微软雅黑" pitchFamily="34" charset="-122"/>
                <a:ea typeface="微软雅黑" pitchFamily="34" charset="-122"/>
              </a:rPr>
              <a:t>区间的参数值进行实验，该区间内参数都超过</a:t>
            </a:r>
            <a:r>
              <a:rPr lang="en-US" altLang="zh-CN" sz="1600" dirty="0">
                <a:solidFill>
                  <a:schemeClr val="tx1">
                    <a:lumMod val="65000"/>
                    <a:lumOff val="35000"/>
                  </a:schemeClr>
                </a:solidFill>
                <a:latin typeface="微软雅黑" pitchFamily="34" charset="-122"/>
                <a:ea typeface="微软雅黑" pitchFamily="34" charset="-122"/>
              </a:rPr>
              <a:t>0.8</a:t>
            </a:r>
            <a:r>
              <a:rPr lang="zh-CN" altLang="zh-CN" sz="1600" dirty="0">
                <a:solidFill>
                  <a:schemeClr val="tx1">
                    <a:lumMod val="65000"/>
                    <a:lumOff val="35000"/>
                  </a:schemeClr>
                </a:solidFill>
                <a:latin typeface="微软雅黑" pitchFamily="34" charset="-122"/>
                <a:ea typeface="微软雅黑" pitchFamily="34" charset="-122"/>
              </a:rPr>
              <a:t>，满足实验要求，而且实验数据表现比较稳定，远比其他区间有更高的价值。此外，本次实验是同时研究三种因素的共同作用效果，所以与之前进行的实验一致，即保持无关变量数值的前后统一与对群体影响最小原则，减少无关变量给实验带来的误差。</a:t>
            </a:r>
            <a:endParaRPr lang="zh-CN" altLang="en-US" sz="16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2994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Left)">
                                      <p:cBhvr>
                                        <p:cTn id="7" dur="500"/>
                                        <p:tgtEl>
                                          <p:spTgt spid="5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strips(downLeft)">
                                      <p:cBhvr>
                                        <p:cTn id="11" dur="500"/>
                                        <p:tgtEl>
                                          <p:spTgt spid="7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strips(downLeft)">
                                      <p:cBhvr>
                                        <p:cTn id="15" dur="500"/>
                                        <p:tgtEl>
                                          <p:spTgt spid="65"/>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strips(downLeft)">
                                      <p:cBhvr>
                                        <p:cTn id="19" dur="500"/>
                                        <p:tgtEl>
                                          <p:spTgt spid="5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643" y="1556792"/>
            <a:ext cx="5058481" cy="379147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76" y="1556792"/>
            <a:ext cx="5106113" cy="3762900"/>
          </a:xfrm>
          <a:prstGeom prst="rect">
            <a:avLst/>
          </a:prstGeom>
        </p:spPr>
      </p:pic>
      <p:sp>
        <p:nvSpPr>
          <p:cNvPr id="6" name="矩形 5"/>
          <p:cNvSpPr/>
          <p:nvPr/>
        </p:nvSpPr>
        <p:spPr>
          <a:xfrm>
            <a:off x="1600885" y="5589240"/>
            <a:ext cx="3509294" cy="369332"/>
          </a:xfrm>
          <a:prstGeom prst="rect">
            <a:avLst/>
          </a:prstGeom>
        </p:spPr>
        <p:txBody>
          <a:bodyPr wrap="none">
            <a:spAutoFit/>
          </a:bodyPr>
          <a:lstStyle/>
          <a:p>
            <a:r>
              <a:rPr lang="zh-CN" altLang="zh-CN" dirty="0"/>
              <a:t>个体速度（</a:t>
            </a:r>
            <a:r>
              <a:rPr lang="en-US" altLang="zh-CN" dirty="0"/>
              <a:t>V</a:t>
            </a:r>
            <a:r>
              <a:rPr lang="zh-CN" altLang="zh-CN" dirty="0"/>
              <a:t>）最优区间为</a:t>
            </a:r>
            <a:r>
              <a:rPr lang="en-US" altLang="zh-CN" dirty="0"/>
              <a:t>0.4-1.3</a:t>
            </a:r>
            <a:endParaRPr lang="zh-CN" altLang="en-US" dirty="0"/>
          </a:p>
        </p:txBody>
      </p:sp>
      <p:sp>
        <p:nvSpPr>
          <p:cNvPr id="7" name="矩形 6"/>
          <p:cNvSpPr/>
          <p:nvPr/>
        </p:nvSpPr>
        <p:spPr>
          <a:xfrm>
            <a:off x="6940219" y="5607295"/>
            <a:ext cx="4381328" cy="369332"/>
          </a:xfrm>
          <a:prstGeom prst="rect">
            <a:avLst/>
          </a:prstGeom>
        </p:spPr>
        <p:txBody>
          <a:bodyPr wrap="none">
            <a:spAutoFit/>
          </a:bodyPr>
          <a:lstStyle/>
          <a:p>
            <a:r>
              <a:rPr lang="zh-CN" altLang="zh-CN" dirty="0"/>
              <a:t>个体相互作用半径（</a:t>
            </a:r>
            <a:r>
              <a:rPr lang="en-US" altLang="zh-CN" dirty="0"/>
              <a:t>r</a:t>
            </a:r>
            <a:r>
              <a:rPr lang="zh-CN" altLang="zh-CN" dirty="0"/>
              <a:t>）最优区间为</a:t>
            </a:r>
            <a:r>
              <a:rPr lang="en-US" altLang="zh-CN" dirty="0"/>
              <a:t>0.4-1.1</a:t>
            </a:r>
            <a:endParaRPr lang="zh-CN" altLang="en-US" dirty="0"/>
          </a:p>
        </p:txBody>
      </p:sp>
    </p:spTree>
    <p:extLst>
      <p:ext uri="{BB962C8B-B14F-4D97-AF65-F5344CB8AC3E}">
        <p14:creationId xmlns:p14="http://schemas.microsoft.com/office/powerpoint/2010/main" val="7348125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635" y="1552313"/>
            <a:ext cx="5172797" cy="3753374"/>
          </a:xfrm>
          <a:prstGeom prst="rect">
            <a:avLst/>
          </a:prstGeom>
        </p:spPr>
      </p:pic>
      <p:sp>
        <p:nvSpPr>
          <p:cNvPr id="7" name="矩形 6"/>
          <p:cNvSpPr/>
          <p:nvPr/>
        </p:nvSpPr>
        <p:spPr>
          <a:xfrm>
            <a:off x="1440847" y="5589240"/>
            <a:ext cx="3576620" cy="369332"/>
          </a:xfrm>
          <a:prstGeom prst="rect">
            <a:avLst/>
          </a:prstGeom>
        </p:spPr>
        <p:txBody>
          <a:bodyPr wrap="none">
            <a:spAutoFit/>
          </a:bodyPr>
          <a:lstStyle/>
          <a:p>
            <a:r>
              <a:rPr lang="zh-CN" altLang="zh-CN" dirty="0"/>
              <a:t>运动时长（</a:t>
            </a:r>
            <a:r>
              <a:rPr lang="en-US" altLang="zh-CN" dirty="0" err="1"/>
              <a:t>dt</a:t>
            </a:r>
            <a:r>
              <a:rPr lang="zh-CN" altLang="zh-CN" dirty="0"/>
              <a:t>）最优区间为</a:t>
            </a:r>
            <a:r>
              <a:rPr lang="en-US" altLang="zh-CN" dirty="0"/>
              <a:t>0.2-1.1</a:t>
            </a:r>
            <a:endParaRPr lang="zh-CN" alt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42" y="1514207"/>
            <a:ext cx="5106113" cy="3829585"/>
          </a:xfrm>
          <a:prstGeom prst="rect">
            <a:avLst/>
          </a:prstGeom>
        </p:spPr>
      </p:pic>
      <p:sp>
        <p:nvSpPr>
          <p:cNvPr id="9" name="矩形 8"/>
          <p:cNvSpPr/>
          <p:nvPr/>
        </p:nvSpPr>
        <p:spPr>
          <a:xfrm>
            <a:off x="7407873" y="5607295"/>
            <a:ext cx="3344185" cy="369332"/>
          </a:xfrm>
          <a:prstGeom prst="rect">
            <a:avLst/>
          </a:prstGeom>
        </p:spPr>
        <p:txBody>
          <a:bodyPr wrap="none">
            <a:spAutoFit/>
          </a:bodyPr>
          <a:lstStyle/>
          <a:p>
            <a:r>
              <a:rPr lang="zh-CN" altLang="zh-CN" dirty="0"/>
              <a:t>运动时长</a:t>
            </a:r>
            <a:r>
              <a:rPr lang="en-US" altLang="zh-CN" dirty="0"/>
              <a:t> &gt;</a:t>
            </a:r>
            <a:r>
              <a:rPr lang="zh-CN" altLang="zh-CN" dirty="0" smtClean="0"/>
              <a:t>相互作用半径</a:t>
            </a:r>
            <a:r>
              <a:rPr lang="en-US" altLang="zh-CN" dirty="0" smtClean="0"/>
              <a:t> &gt; </a:t>
            </a:r>
            <a:r>
              <a:rPr lang="zh-CN" altLang="zh-CN" dirty="0" smtClean="0"/>
              <a:t>速度</a:t>
            </a:r>
            <a:endParaRPr lang="zh-CN" altLang="en-US" dirty="0"/>
          </a:p>
        </p:txBody>
      </p:sp>
    </p:spTree>
    <p:extLst>
      <p:ext uri="{BB962C8B-B14F-4D97-AF65-F5344CB8AC3E}">
        <p14:creationId xmlns:p14="http://schemas.microsoft.com/office/powerpoint/2010/main" val="1936901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研究目标</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22674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168795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251472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249567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287385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450456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19609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281576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7" name="矩形 76"/>
          <p:cNvSpPr/>
          <p:nvPr/>
        </p:nvSpPr>
        <p:spPr>
          <a:xfrm>
            <a:off x="6152976" y="2008752"/>
            <a:ext cx="3328987" cy="923322"/>
          </a:xfrm>
          <a:prstGeom prst="rect">
            <a:avLst/>
          </a:prstGeom>
        </p:spPr>
        <p:txBody>
          <a:bodyPr wrap="square" lIns="91431" tIns="45716" rIns="91431" bIns="45716">
            <a:spAutoFit/>
          </a:bodyPr>
          <a:lstStyle/>
          <a:p>
            <a:r>
              <a:rPr lang="zh-CN" altLang="en-US" b="1" noProof="1">
                <a:solidFill>
                  <a:schemeClr val="accent5">
                    <a:lumMod val="75000"/>
                  </a:schemeClr>
                </a:solidFill>
                <a:latin typeface="微软雅黑" pitchFamily="34" charset="-122"/>
                <a:ea typeface="微软雅黑" pitchFamily="34" charset="-122"/>
              </a:rPr>
              <a:t>用什么样的方法才能有效确认群体中存在自组织临界现象</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6241603" y="2666659"/>
            <a:ext cx="324036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利用自组织临界现象的特性进行特定信息传播，观察群体对信息的反应，是不是符合实现预期。</a:t>
            </a:r>
            <a:endParaRPr lang="zh-CN" altLang="en-US" sz="1400" dirty="0">
              <a:solidFill>
                <a:schemeClr val="tx1">
                  <a:lumMod val="65000"/>
                  <a:lumOff val="35000"/>
                </a:schemeClr>
              </a:solidFill>
              <a:sym typeface="微软雅黑" pitchFamily="34" charset="-122"/>
            </a:endParaRPr>
          </a:p>
        </p:txBody>
      </p:sp>
      <p:sp>
        <p:nvSpPr>
          <p:cNvPr id="81" name="矩形 80"/>
          <p:cNvSpPr/>
          <p:nvPr/>
        </p:nvSpPr>
        <p:spPr>
          <a:xfrm>
            <a:off x="6152975" y="4172895"/>
            <a:ext cx="3184971" cy="1200321"/>
          </a:xfrm>
          <a:prstGeom prst="rect">
            <a:avLst/>
          </a:prstGeom>
        </p:spPr>
        <p:txBody>
          <a:bodyPr wrap="square" lIns="91431" tIns="45716" rIns="91431" bIns="45716">
            <a:spAutoFit/>
          </a:bodyPr>
          <a:lstStyle/>
          <a:p>
            <a:r>
              <a:rPr lang="zh-CN" altLang="en-US" b="1" noProof="1">
                <a:solidFill>
                  <a:schemeClr val="accent5">
                    <a:lumMod val="75000"/>
                  </a:schemeClr>
                </a:solidFill>
                <a:latin typeface="微软雅黑" pitchFamily="34" charset="-122"/>
                <a:ea typeface="微软雅黑" pitchFamily="34" charset="-122"/>
              </a:rPr>
              <a:t>实验及其对照组如何设计才能正确且高效</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296991" y="4872709"/>
            <a:ext cx="3184972"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设置有序群体实验，无序群体实验以及持续扰动实验进行对照，说明实验中的核心问题</a:t>
            </a:r>
            <a:endParaRPr lang="zh-CN" altLang="en-US" sz="1400" dirty="0">
              <a:solidFill>
                <a:schemeClr val="tx1">
                  <a:lumMod val="65000"/>
                  <a:lumOff val="35000"/>
                </a:schemeClr>
              </a:solidFill>
              <a:sym typeface="微软雅黑"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264939" y="0"/>
            <a:ext cx="576064" cy="836712"/>
            <a:chOff x="841003" y="360040"/>
            <a:chExt cx="504056" cy="836712"/>
          </a:xfrm>
          <a:solidFill>
            <a:schemeClr val="accent5">
              <a:lumMod val="75000"/>
            </a:schemeClr>
          </a:soli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Tree>
    <p:extLst>
      <p:ext uri="{BB962C8B-B14F-4D97-AF65-F5344CB8AC3E}">
        <p14:creationId xmlns:p14="http://schemas.microsoft.com/office/powerpoint/2010/main" val="541543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randombar(horizontal)">
                                      <p:cBhvr>
                                        <p:cTn id="49" dur="400"/>
                                        <p:tgtEl>
                                          <p:spTgt spid="7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randombar(horizontal)">
                                      <p:cBhvr>
                                        <p:cTn id="52" dur="400"/>
                                        <p:tgtEl>
                                          <p:spTgt spid="78"/>
                                        </p:tgtEl>
                                      </p:cBhvr>
                                    </p:animEffect>
                                  </p:childTnLst>
                                </p:cTn>
                              </p:par>
                            </p:childTnLst>
                          </p:cTn>
                        </p:par>
                        <p:par>
                          <p:cTn id="53" fill="hold">
                            <p:stCondLst>
                              <p:cond delay="1400"/>
                            </p:stCondLst>
                            <p:childTnLst>
                              <p:par>
                                <p:cTn id="54" presetID="14" presetClass="entr" presetSubtype="10" fill="hold" grpId="0" nodeType="afterEffect">
                                  <p:stCondLst>
                                    <p:cond delay="100"/>
                                  </p:stCondLst>
                                  <p:childTnLst>
                                    <p:set>
                                      <p:cBhvr>
                                        <p:cTn id="55" dur="1" fill="hold">
                                          <p:stCondLst>
                                            <p:cond delay="0"/>
                                          </p:stCondLst>
                                        </p:cTn>
                                        <p:tgtEl>
                                          <p:spTgt spid="81"/>
                                        </p:tgtEl>
                                        <p:attrNameLst>
                                          <p:attrName>style.visibility</p:attrName>
                                        </p:attrNameLst>
                                      </p:cBhvr>
                                      <p:to>
                                        <p:strVal val="visible"/>
                                      </p:to>
                                    </p:set>
                                    <p:animEffect transition="in" filter="randombar(horizontal)">
                                      <p:cBhvr>
                                        <p:cTn id="56" dur="400"/>
                                        <p:tgtEl>
                                          <p:spTgt spid="81"/>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82"/>
                                        </p:tgtEl>
                                        <p:attrNameLst>
                                          <p:attrName>style.visibility</p:attrName>
                                        </p:attrNameLst>
                                      </p:cBhvr>
                                      <p:to>
                                        <p:strVal val="visible"/>
                                      </p:to>
                                    </p:set>
                                    <p:animEffect transition="in" filter="randombar(horizontal)">
                                      <p:cBhvr>
                                        <p:cTn id="59" dur="400"/>
                                        <p:tgtEl>
                                          <p:spTgt spid="82"/>
                                        </p:tgtEl>
                                      </p:cBhvr>
                                    </p:animEffect>
                                  </p:childTnLst>
                                </p:cTn>
                              </p:par>
                            </p:childTnLst>
                          </p:cTn>
                        </p:par>
                        <p:par>
                          <p:cTn id="60" fill="hold">
                            <p:stCondLst>
                              <p:cond delay="1900"/>
                            </p:stCondLst>
                            <p:childTnLst>
                              <p:par>
                                <p:cTn id="61" presetID="10"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7" grpId="0"/>
      <p:bldP spid="78" grpId="0"/>
      <p:bldP spid="81" grpId="0"/>
      <p:bldP spid="82"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应用场景</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3691" y="1556792"/>
            <a:ext cx="4464496" cy="392758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55" y="1817507"/>
            <a:ext cx="5832648" cy="3237119"/>
          </a:xfrm>
          <a:prstGeom prst="rect">
            <a:avLst/>
          </a:prstGeom>
        </p:spPr>
      </p:pic>
    </p:spTree>
    <p:extLst>
      <p:ext uri="{BB962C8B-B14F-4D97-AF65-F5344CB8AC3E}">
        <p14:creationId xmlns:p14="http://schemas.microsoft.com/office/powerpoint/2010/main" val="3596187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应用场景</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TextBox 3"/>
          <p:cNvSpPr txBox="1"/>
          <p:nvPr/>
        </p:nvSpPr>
        <p:spPr>
          <a:xfrm>
            <a:off x="841003" y="1804754"/>
            <a:ext cx="10441160"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1.</a:t>
            </a:r>
            <a:r>
              <a:rPr lang="zh-CN" altLang="en-US" sz="3200" b="1" dirty="0">
                <a:solidFill>
                  <a:schemeClr val="accent5">
                    <a:lumMod val="75000"/>
                  </a:schemeClr>
                </a:solidFill>
                <a:latin typeface="微软雅黑" pitchFamily="34" charset="-122"/>
                <a:ea typeface="微软雅黑" pitchFamily="34" charset="-122"/>
              </a:rPr>
              <a:t>验证自组织临界理论是产生和维持群集运动的核心机理。</a:t>
            </a:r>
          </a:p>
        </p:txBody>
      </p:sp>
      <p:sp>
        <p:nvSpPr>
          <p:cNvPr id="5" name="TextBox 4"/>
          <p:cNvSpPr txBox="1"/>
          <p:nvPr/>
        </p:nvSpPr>
        <p:spPr>
          <a:xfrm>
            <a:off x="913011" y="3748970"/>
            <a:ext cx="8136904"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2</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通过何种方式改变群体</a:t>
            </a:r>
            <a:r>
              <a:rPr lang="zh-CN" altLang="en-US" sz="3200" b="1" dirty="0">
                <a:solidFill>
                  <a:schemeClr val="accent5">
                    <a:lumMod val="75000"/>
                  </a:schemeClr>
                </a:solidFill>
                <a:latin typeface="微软雅黑" pitchFamily="34" charset="-122"/>
                <a:ea typeface="微软雅黑" pitchFamily="34" charset="-122"/>
              </a:rPr>
              <a:t>固有</a:t>
            </a:r>
            <a:r>
              <a:rPr lang="zh-CN" altLang="en-US" sz="3200" b="1" dirty="0" smtClean="0">
                <a:solidFill>
                  <a:schemeClr val="accent5">
                    <a:lumMod val="75000"/>
                  </a:schemeClr>
                </a:solidFill>
                <a:latin typeface="微软雅黑" pitchFamily="34" charset="-122"/>
                <a:ea typeface="微软雅黑" pitchFamily="34" charset="-122"/>
              </a:rPr>
              <a:t>观念</a:t>
            </a:r>
            <a:endParaRPr lang="zh-CN" altLang="en-US" sz="3200" b="1" dirty="0">
              <a:solidFill>
                <a:schemeClr val="accent5">
                  <a:lumMod val="75000"/>
                </a:schemeClr>
              </a:solidFill>
              <a:latin typeface="微软雅黑" pitchFamily="34" charset="-122"/>
              <a:ea typeface="微软雅黑" pitchFamily="34" charset="-122"/>
            </a:endParaRPr>
          </a:p>
        </p:txBody>
      </p:sp>
      <p:sp>
        <p:nvSpPr>
          <p:cNvPr id="6" name="TextBox 5"/>
          <p:cNvSpPr txBox="1"/>
          <p:nvPr/>
        </p:nvSpPr>
        <p:spPr>
          <a:xfrm>
            <a:off x="1129035" y="2492896"/>
            <a:ext cx="9937104" cy="369332"/>
          </a:xfrm>
          <a:prstGeom prst="rect">
            <a:avLst/>
          </a:prstGeom>
          <a:noFill/>
        </p:spPr>
        <p:txBody>
          <a:bodyPr wrap="square" rtlCol="0">
            <a:spAutoFit/>
          </a:bodyPr>
          <a:lstStyle/>
          <a:p>
            <a:r>
              <a:rPr lang="zh-CN" altLang="en-US" dirty="0" smtClean="0"/>
              <a:t>通过对有序群体与无序群体加入扰动，观察群体对这种特殊信息的反应</a:t>
            </a:r>
            <a:endParaRPr lang="zh-CN" altLang="en-US" dirty="0"/>
          </a:p>
        </p:txBody>
      </p:sp>
      <p:sp>
        <p:nvSpPr>
          <p:cNvPr id="7" name="TextBox 6"/>
          <p:cNvSpPr txBox="1"/>
          <p:nvPr/>
        </p:nvSpPr>
        <p:spPr>
          <a:xfrm>
            <a:off x="1417067" y="4437112"/>
            <a:ext cx="8136904" cy="369332"/>
          </a:xfrm>
          <a:prstGeom prst="rect">
            <a:avLst/>
          </a:prstGeom>
          <a:noFill/>
        </p:spPr>
        <p:txBody>
          <a:bodyPr wrap="square" rtlCol="0">
            <a:spAutoFit/>
          </a:bodyPr>
          <a:lstStyle/>
          <a:p>
            <a:r>
              <a:rPr lang="zh-CN" altLang="en-US" dirty="0" smtClean="0"/>
              <a:t>通过改变群体中扰动个体数量，观察群体在不同数量扰动个体下的具体表现</a:t>
            </a:r>
            <a:endParaRPr lang="zh-CN" altLang="en-US" dirty="0"/>
          </a:p>
        </p:txBody>
      </p:sp>
    </p:spTree>
    <p:extLst>
      <p:ext uri="{BB962C8B-B14F-4D97-AF65-F5344CB8AC3E}">
        <p14:creationId xmlns:p14="http://schemas.microsoft.com/office/powerpoint/2010/main" val="495091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a:t>
            </a:r>
            <a:r>
              <a:rPr lang="zh-CN" altLang="en-US" dirty="0" smtClean="0">
                <a:solidFill>
                  <a:schemeClr val="bg1"/>
                </a:solidFill>
                <a:latin typeface="微软雅黑" pitchFamily="34" charset="-122"/>
                <a:ea typeface="微软雅黑" pitchFamily="34" charset="-122"/>
              </a:rPr>
              <a:t>结果</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1191515" y="1196752"/>
            <a:ext cx="10162656" cy="4248472"/>
          </a:xfrm>
          <a:prstGeom prst="rect">
            <a:avLst/>
          </a:prstGeom>
        </p:spPr>
      </p:pic>
      <p:sp>
        <p:nvSpPr>
          <p:cNvPr id="3" name="矩形 2"/>
          <p:cNvSpPr/>
          <p:nvPr/>
        </p:nvSpPr>
        <p:spPr>
          <a:xfrm>
            <a:off x="3466098" y="5805264"/>
            <a:ext cx="5262979" cy="369332"/>
          </a:xfrm>
          <a:prstGeom prst="rect">
            <a:avLst/>
          </a:prstGeom>
        </p:spPr>
        <p:txBody>
          <a:bodyPr wrap="none">
            <a:spAutoFit/>
          </a:bodyPr>
          <a:lstStyle/>
          <a:p>
            <a:r>
              <a:rPr lang="zh-CN" altLang="en-US" b="1" dirty="0"/>
              <a:t>群集运动产生和维持内在机理即是自组织临界现象</a:t>
            </a:r>
          </a:p>
        </p:txBody>
      </p:sp>
    </p:spTree>
    <p:extLst>
      <p:ext uri="{BB962C8B-B14F-4D97-AF65-F5344CB8AC3E}">
        <p14:creationId xmlns:p14="http://schemas.microsoft.com/office/powerpoint/2010/main" val="2743070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627" y="1422302"/>
            <a:ext cx="5125166" cy="378195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32" y="1412776"/>
            <a:ext cx="5115639" cy="3810532"/>
          </a:xfrm>
          <a:prstGeom prst="rect">
            <a:avLst/>
          </a:prstGeom>
        </p:spPr>
      </p:pic>
      <p:sp>
        <p:nvSpPr>
          <p:cNvPr id="10" name="TextBox 9"/>
          <p:cNvSpPr txBox="1"/>
          <p:nvPr/>
        </p:nvSpPr>
        <p:spPr>
          <a:xfrm>
            <a:off x="3681590" y="5888582"/>
            <a:ext cx="6480720" cy="369332"/>
          </a:xfrm>
          <a:prstGeom prst="rect">
            <a:avLst/>
          </a:prstGeom>
          <a:noFill/>
        </p:spPr>
        <p:txBody>
          <a:bodyPr wrap="square" rtlCol="0">
            <a:spAutoFit/>
          </a:bodyPr>
          <a:lstStyle/>
          <a:p>
            <a:r>
              <a:rPr lang="zh-CN" altLang="en-US" b="1" dirty="0" smtClean="0"/>
              <a:t>群体固有观念可以通过外来新信息被改变</a:t>
            </a:r>
            <a:endParaRPr lang="zh-CN" altLang="en-US" b="1" dirty="0"/>
          </a:p>
        </p:txBody>
      </p:sp>
    </p:spTree>
    <p:extLst>
      <p:ext uri="{BB962C8B-B14F-4D97-AF65-F5344CB8AC3E}">
        <p14:creationId xmlns:p14="http://schemas.microsoft.com/office/powerpoint/2010/main" val="40003945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2281163" y="1052736"/>
            <a:ext cx="7560840" cy="4896544"/>
          </a:xfrm>
          <a:prstGeom prst="rect">
            <a:avLst/>
          </a:prstGeom>
        </p:spPr>
      </p:pic>
      <p:sp>
        <p:nvSpPr>
          <p:cNvPr id="3" name="TextBox 2"/>
          <p:cNvSpPr txBox="1"/>
          <p:nvPr/>
        </p:nvSpPr>
        <p:spPr>
          <a:xfrm>
            <a:off x="4369395" y="6165304"/>
            <a:ext cx="7416824" cy="369332"/>
          </a:xfrm>
          <a:prstGeom prst="rect">
            <a:avLst/>
          </a:prstGeom>
          <a:noFill/>
        </p:spPr>
        <p:txBody>
          <a:bodyPr wrap="square" rtlCol="0">
            <a:spAutoFit/>
          </a:bodyPr>
          <a:lstStyle/>
          <a:p>
            <a:r>
              <a:rPr lang="zh-CN" altLang="en-US" b="1" dirty="0" smtClean="0"/>
              <a:t>持续时间长短对信息效率有巨大影响</a:t>
            </a:r>
            <a:endParaRPr lang="zh-CN" altLang="en-US" b="1" dirty="0"/>
          </a:p>
        </p:txBody>
      </p:sp>
    </p:spTree>
    <p:extLst>
      <p:ext uri="{BB962C8B-B14F-4D97-AF65-F5344CB8AC3E}">
        <p14:creationId xmlns:p14="http://schemas.microsoft.com/office/powerpoint/2010/main" val="3769728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8"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论文总结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63944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05133"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279469" y="3573016"/>
            <a:ext cx="1705916"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前言</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Foreword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39709" y="494913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最新成果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57246" y="5413507"/>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内在联系</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55590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研究总结</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921123" y="1412776"/>
            <a:ext cx="8640960" cy="1938992"/>
          </a:xfrm>
          <a:prstGeom prst="rect">
            <a:avLst/>
          </a:prstGeom>
        </p:spPr>
        <p:txBody>
          <a:bodyPr wrap="square">
            <a:spAutoFit/>
          </a:bodyPr>
          <a:lstStyle/>
          <a:p>
            <a:r>
              <a:rPr lang="zh-CN" altLang="zh-CN" sz="2400" b="1" dirty="0"/>
              <a:t>（</a:t>
            </a:r>
            <a:r>
              <a:rPr lang="en-US" altLang="zh-CN" sz="2400" b="1" dirty="0"/>
              <a:t>1</a:t>
            </a:r>
            <a:r>
              <a:rPr lang="zh-CN" altLang="zh-CN" sz="2400" b="1" dirty="0"/>
              <a:t>）对模型进行数学建模与实现，并且利用自组织临界特性模型研究不同影响因素对群集运动的影响水平，最后得出结论，各个实验因素的最佳作用区间为个体速度（</a:t>
            </a:r>
            <a:r>
              <a:rPr lang="en-US" altLang="zh-CN" sz="2400" b="1" dirty="0"/>
              <a:t>V</a:t>
            </a:r>
            <a:r>
              <a:rPr lang="zh-CN" altLang="zh-CN" sz="2400" b="1" dirty="0"/>
              <a:t>）最优区间为</a:t>
            </a:r>
            <a:r>
              <a:rPr lang="en-US" altLang="zh-CN" sz="2400" b="1" dirty="0"/>
              <a:t>0.4</a:t>
            </a:r>
            <a:r>
              <a:rPr lang="zh-CN" altLang="zh-CN" sz="2400" b="1" dirty="0"/>
              <a:t>至</a:t>
            </a:r>
            <a:r>
              <a:rPr lang="en-US" altLang="zh-CN" sz="2400" b="1" dirty="0"/>
              <a:t>1.3</a:t>
            </a:r>
            <a:r>
              <a:rPr lang="zh-CN" altLang="zh-CN" sz="2400" b="1" dirty="0"/>
              <a:t>、个体相互作用半径（</a:t>
            </a:r>
            <a:r>
              <a:rPr lang="en-US" altLang="zh-CN" sz="2400" b="1" dirty="0"/>
              <a:t>r</a:t>
            </a:r>
            <a:r>
              <a:rPr lang="zh-CN" altLang="zh-CN" sz="2400" b="1" dirty="0"/>
              <a:t>）最优区间为</a:t>
            </a:r>
            <a:r>
              <a:rPr lang="en-US" altLang="zh-CN" sz="2400" b="1" dirty="0"/>
              <a:t>0.4</a:t>
            </a:r>
            <a:r>
              <a:rPr lang="zh-CN" altLang="zh-CN" sz="2400" b="1" dirty="0"/>
              <a:t>至</a:t>
            </a:r>
            <a:r>
              <a:rPr lang="en-US" altLang="zh-CN" sz="2400" b="1" dirty="0"/>
              <a:t>1.1</a:t>
            </a:r>
            <a:r>
              <a:rPr lang="zh-CN" altLang="zh-CN" sz="2400" b="1" dirty="0"/>
              <a:t>、运动时长（</a:t>
            </a:r>
            <a:r>
              <a:rPr lang="en-US" altLang="zh-CN" sz="2400" b="1" dirty="0" err="1"/>
              <a:t>dt</a:t>
            </a:r>
            <a:r>
              <a:rPr lang="zh-CN" altLang="zh-CN" sz="2400" b="1" dirty="0"/>
              <a:t>）最优区间为</a:t>
            </a:r>
            <a:r>
              <a:rPr lang="en-US" altLang="zh-CN" sz="2400" b="1" dirty="0"/>
              <a:t>0.2</a:t>
            </a:r>
            <a:r>
              <a:rPr lang="zh-CN" altLang="zh-CN" sz="2400" b="1" dirty="0"/>
              <a:t>至</a:t>
            </a:r>
            <a:r>
              <a:rPr lang="en-US" altLang="zh-CN" sz="2400" b="1" dirty="0"/>
              <a:t>1.1</a:t>
            </a:r>
            <a:r>
              <a:rPr lang="zh-CN" altLang="zh-CN" sz="2400" b="1" dirty="0"/>
              <a:t>。</a:t>
            </a:r>
          </a:p>
        </p:txBody>
      </p:sp>
      <p:sp>
        <p:nvSpPr>
          <p:cNvPr id="4" name="矩形 3"/>
          <p:cNvSpPr/>
          <p:nvPr/>
        </p:nvSpPr>
        <p:spPr>
          <a:xfrm>
            <a:off x="1921123" y="3573016"/>
            <a:ext cx="8640960" cy="2308324"/>
          </a:xfrm>
          <a:prstGeom prst="rect">
            <a:avLst/>
          </a:prstGeom>
        </p:spPr>
        <p:txBody>
          <a:bodyPr wrap="square">
            <a:spAutoFit/>
          </a:bodyPr>
          <a:lstStyle/>
          <a:p>
            <a:r>
              <a:rPr lang="zh-CN" altLang="zh-CN" sz="2400" b="1" dirty="0"/>
              <a:t>（</a:t>
            </a:r>
            <a:r>
              <a:rPr lang="en-US" altLang="zh-CN" sz="2400" b="1" dirty="0"/>
              <a:t>2</a:t>
            </a:r>
            <a:r>
              <a:rPr lang="zh-CN" altLang="zh-CN" sz="2400" b="1" dirty="0"/>
              <a:t>）借鉴自组织临界理论的独特性质在有序群体中施加人为信息，通过研究群体状态的改变观察人为施加信息在群体中的传播。利用对照组验证有序群体中自组织临界态是否为群集运动产生的内在机理，实验结果显示自组织临界理论所起作用符合本文假设，是群体有序运动的</a:t>
            </a:r>
            <a:r>
              <a:rPr lang="zh-CN" altLang="en-US" sz="2400" b="1" dirty="0"/>
              <a:t>内在机理</a:t>
            </a:r>
            <a:r>
              <a:rPr lang="zh-CN" altLang="zh-CN" sz="2400" b="1" dirty="0"/>
              <a:t>。</a:t>
            </a:r>
            <a:r>
              <a:rPr lang="zh-CN" altLang="en-US" sz="2400" b="1" dirty="0"/>
              <a:t>此外，群体固有观念可以通过外来新信息被改变</a:t>
            </a:r>
          </a:p>
        </p:txBody>
      </p:sp>
    </p:spTree>
    <p:extLst>
      <p:ext uri="{BB962C8B-B14F-4D97-AF65-F5344CB8AC3E}">
        <p14:creationId xmlns:p14="http://schemas.microsoft.com/office/powerpoint/2010/main" val="631288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结束语</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Rectangle 4"/>
          <p:cNvSpPr txBox="1">
            <a:spLocks noChangeArrowheads="1"/>
          </p:cNvSpPr>
          <p:nvPr/>
        </p:nvSpPr>
        <p:spPr bwMode="auto">
          <a:xfrm>
            <a:off x="5115513" y="1135098"/>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dirty="0">
                <a:solidFill>
                  <a:srgbClr val="31859C"/>
                </a:solidFill>
                <a:latin typeface="微软雅黑" panose="020B0503020204020204" pitchFamily="34" charset="-122"/>
                <a:ea typeface="微软雅黑" panose="020B0503020204020204" pitchFamily="34" charset="-122"/>
              </a:rPr>
              <a:t>致谢</a:t>
            </a:r>
            <a:endParaRPr lang="zh-CN" sz="2400" dirty="0">
              <a:solidFill>
                <a:srgbClr val="31859C"/>
              </a:solidFill>
              <a:latin typeface="微软雅黑" panose="020B0503020204020204" pitchFamily="34" charset="-122"/>
              <a:ea typeface="微软雅黑" panose="020B0503020204020204" pitchFamily="34" charset="-122"/>
            </a:endParaRPr>
          </a:p>
        </p:txBody>
      </p:sp>
      <p:sp>
        <p:nvSpPr>
          <p:cNvPr id="11" name="矩形 10"/>
          <p:cNvSpPr/>
          <p:nvPr/>
        </p:nvSpPr>
        <p:spPr>
          <a:xfrm>
            <a:off x="1777107" y="1692408"/>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文是在郭辉老师</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的亲切关怀与细心的指导</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下完成的。从最初课题的选择到最终论文的完成，老师始终都给予了细心的指导和不懈的支持，并且在耐心的指导论文之余，老师不断的开拓我的视野，启发我的思考，让我体会到了研究的乐趣。</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777107" y="3212976"/>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能够得以顺利的完成，也与实验室中其他同学的帮助是分不开的。虽然他们没有直接参与我的论文写作，但是无论在开题时，还是在研究过程中，他们都给我提供了很多意见，一系列可行性的建议</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也向他们表示我深深地感谢！</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89886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1500"/>
                                        <p:tgtEl>
                                          <p:spTgt spid="11"/>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1500"/>
                                        <p:tgtEl>
                                          <p:spTgt spid="1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2065139" y="3421449"/>
            <a:ext cx="85689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itchFamily="34" charset="-122"/>
                <a:ea typeface="微软雅黑" pitchFamily="34" charset="-122"/>
                <a:sym typeface="微软雅黑" pitchFamily="34" charset="-122"/>
              </a:rPr>
              <a:t>欢迎各位老师批评指正</a:t>
            </a:r>
            <a:endParaRPr lang="zh-CN" altLang="en-US" sz="6600" b="1" dirty="0">
              <a:solidFill>
                <a:srgbClr val="31859C"/>
              </a:solidFill>
              <a:latin typeface="微软雅黑" pitchFamily="34" charset="-122"/>
              <a:ea typeface="微软雅黑" pitchFamily="34" charset="-122"/>
              <a:sym typeface="微软雅黑" pitchFamily="34" charset="-122"/>
            </a:endParaRP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8" name="Rectangle 2"/>
          <p:cNvSpPr/>
          <p:nvPr/>
        </p:nvSpPr>
        <p:spPr>
          <a:xfrm>
            <a:off x="0" y="1740272"/>
            <a:ext cx="10967459"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 name="Rectangle 4"/>
          <p:cNvSpPr txBox="1">
            <a:spLocks noChangeArrowheads="1"/>
          </p:cNvSpPr>
          <p:nvPr/>
        </p:nvSpPr>
        <p:spPr bwMode="auto">
          <a:xfrm>
            <a:off x="1057027"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n</a:t>
            </a:r>
            <a:r>
              <a:rPr lang="en-US" altLang="zh-CN" sz="2400" dirty="0" smtClean="0">
                <a:solidFill>
                  <a:schemeClr val="accent5">
                    <a:lumMod val="75000"/>
                  </a:schemeClr>
                </a:solidFill>
                <a:latin typeface="微软雅黑" panose="020B0503020204020204" pitchFamily="34" charset="-122"/>
                <a:ea typeface="微软雅黑" panose="020B0503020204020204" pitchFamily="34" charset="-122"/>
              </a:rPr>
              <a:t>ature</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rPr>
              <a:t>封面上的仿生群集机器人</a:t>
            </a:r>
            <a:endParaRPr lang="zh-CN" sz="24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663884" y="1770013"/>
            <a:ext cx="1877419" cy="430879"/>
          </a:xfrm>
          <a:prstGeom prst="rect">
            <a:avLst/>
          </a:prstGeom>
        </p:spPr>
        <p:txBody>
          <a:bodyPr wrap="none" lIns="91431" tIns="45716" rIns="91431" bIns="45716">
            <a:spAutoFit/>
          </a:bodyPr>
          <a:lstStyle/>
          <a:p>
            <a:pPr algn="r"/>
            <a:r>
              <a:rPr lang="zh-CN" altLang="en-US" sz="2200" b="1" dirty="0" smtClean="0">
                <a:solidFill>
                  <a:schemeClr val="accent5">
                    <a:lumMod val="75000"/>
                  </a:schemeClr>
                </a:solidFill>
                <a:latin typeface="微软雅黑" pitchFamily="34" charset="-122"/>
                <a:ea typeface="微软雅黑" pitchFamily="34" charset="-122"/>
              </a:rPr>
              <a:t>突破性成果有</a:t>
            </a:r>
            <a:endParaRPr lang="en-US" altLang="zh-CN" sz="2200" b="1" dirty="0">
              <a:solidFill>
                <a:schemeClr val="accent5">
                  <a:lumMod val="75000"/>
                </a:schemeClr>
              </a:solidFill>
              <a:latin typeface="微软雅黑" pitchFamily="34" charset="-122"/>
              <a:ea typeface="微软雅黑" pitchFamily="34" charset="-122"/>
            </a:endParaRPr>
          </a:p>
        </p:txBody>
      </p:sp>
      <p:sp>
        <p:nvSpPr>
          <p:cNvPr id="12" name="矩形 47"/>
          <p:cNvSpPr>
            <a:spLocks noChangeArrowheads="1"/>
          </p:cNvSpPr>
          <p:nvPr/>
        </p:nvSpPr>
        <p:spPr bwMode="auto">
          <a:xfrm>
            <a:off x="1489075" y="2204864"/>
            <a:ext cx="5184576" cy="18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1800" dirty="0"/>
              <a:t>该“粒子机器人”系统可以实现鲁棒的运动和物体移动，以及光导向运动和避障；</a:t>
            </a:r>
          </a:p>
          <a:p>
            <a:r>
              <a:rPr lang="zh-CN" altLang="en-US" sz="1800" dirty="0"/>
              <a:t>与已有的仿生机器人系统相比具有更高的可扩展性和鲁棒性；</a:t>
            </a:r>
          </a:p>
          <a:p>
            <a:r>
              <a:rPr lang="zh-CN" altLang="en-US" sz="1800" dirty="0"/>
              <a:t>证明了随机性为开发具有鲁棒的确定性行为大规模群体机器人系统提供了一种有希望的方法。</a:t>
            </a:r>
          </a:p>
        </p:txBody>
      </p:sp>
      <p:sp>
        <p:nvSpPr>
          <p:cNvPr id="13" name="弧形 12"/>
          <p:cNvSpPr/>
          <p:nvPr/>
        </p:nvSpPr>
        <p:spPr>
          <a:xfrm>
            <a:off x="913011"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659" y="614628"/>
            <a:ext cx="4459048" cy="5910716"/>
          </a:xfrm>
          <a:prstGeom prst="rect">
            <a:avLst/>
          </a:prstGeom>
        </p:spPr>
      </p:pic>
      <p:sp>
        <p:nvSpPr>
          <p:cNvPr id="5" name="TextBox 4"/>
          <p:cNvSpPr txBox="1"/>
          <p:nvPr/>
        </p:nvSpPr>
        <p:spPr>
          <a:xfrm>
            <a:off x="841003" y="4983088"/>
            <a:ext cx="5400600" cy="646331"/>
          </a:xfrm>
          <a:prstGeom prst="rect">
            <a:avLst/>
          </a:prstGeom>
          <a:noFill/>
        </p:spPr>
        <p:txBody>
          <a:bodyPr wrap="square" rtlCol="0">
            <a:spAutoFit/>
          </a:bodyPr>
          <a:lstStyle/>
          <a:p>
            <a:r>
              <a:rPr lang="zh-CN" altLang="en-US" dirty="0" smtClean="0">
                <a:solidFill>
                  <a:schemeClr val="bg1">
                    <a:lumMod val="50000"/>
                  </a:schemeClr>
                </a:solidFill>
              </a:rPr>
              <a:t>论文地址：</a:t>
            </a:r>
            <a:endParaRPr lang="en-US" altLang="zh-CN" dirty="0" smtClean="0">
              <a:solidFill>
                <a:schemeClr val="bg1">
                  <a:lumMod val="50000"/>
                </a:schemeClr>
              </a:solidFill>
            </a:endParaRPr>
          </a:p>
          <a:p>
            <a:r>
              <a:rPr lang="en-US" altLang="zh-CN" dirty="0" smtClean="0">
                <a:solidFill>
                  <a:schemeClr val="bg1">
                    <a:lumMod val="50000"/>
                  </a:schemeClr>
                </a:solidFill>
              </a:rPr>
              <a:t>https</a:t>
            </a:r>
            <a:r>
              <a:rPr lang="en-US" altLang="zh-CN" dirty="0">
                <a:solidFill>
                  <a:schemeClr val="bg1">
                    <a:lumMod val="50000"/>
                  </a:schemeClr>
                </a:solidFill>
              </a:rPr>
              <a:t>://www.nature.com/articles/d41586-019-00839-x</a:t>
            </a:r>
            <a:endParaRPr lang="zh-CN" altLang="en-US" dirty="0">
              <a:solidFill>
                <a:schemeClr val="bg1">
                  <a:lumMod val="50000"/>
                </a:schemeClr>
              </a:solidFill>
            </a:endParaRPr>
          </a:p>
        </p:txBody>
      </p:sp>
    </p:spTree>
    <p:extLst>
      <p:ext uri="{BB962C8B-B14F-4D97-AF65-F5344CB8AC3E}">
        <p14:creationId xmlns:p14="http://schemas.microsoft.com/office/powerpoint/2010/main" val="343187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611" y="1866875"/>
            <a:ext cx="5519936" cy="3362325"/>
          </a:xfrm>
          <a:prstGeom prst="rect">
            <a:avLst/>
          </a:prstGeom>
        </p:spPr>
      </p:pic>
      <p:sp>
        <p:nvSpPr>
          <p:cNvPr id="5" name="TextBox 4"/>
          <p:cNvSpPr txBox="1"/>
          <p:nvPr/>
        </p:nvSpPr>
        <p:spPr>
          <a:xfrm>
            <a:off x="1633091" y="5661248"/>
            <a:ext cx="9073008" cy="646331"/>
          </a:xfrm>
          <a:prstGeom prst="rect">
            <a:avLst/>
          </a:prstGeom>
          <a:noFill/>
        </p:spPr>
        <p:txBody>
          <a:bodyPr wrap="square" rtlCol="0">
            <a:spAutoFit/>
          </a:bodyPr>
          <a:lstStyle/>
          <a:p>
            <a:r>
              <a:rPr lang="zh-CN" altLang="en-US" dirty="0"/>
              <a:t>值得注意的是，在这个系统中，即使有</a:t>
            </a:r>
            <a:r>
              <a:rPr lang="en-US" altLang="zh-CN" dirty="0"/>
              <a:t>20%</a:t>
            </a:r>
            <a:r>
              <a:rPr lang="zh-CN" altLang="en-US" dirty="0"/>
              <a:t>的组件发生了故障，系统也可以正常运作，这突出了粒子机器人方法对单个组件故障的鲁棒性。</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635" y="1866875"/>
            <a:ext cx="5591944" cy="3362325"/>
          </a:xfrm>
          <a:prstGeom prst="rect">
            <a:avLst/>
          </a:prstGeom>
        </p:spPr>
      </p:pic>
    </p:spTree>
    <p:extLst>
      <p:ext uri="{BB962C8B-B14F-4D97-AF65-F5344CB8AC3E}">
        <p14:creationId xmlns:p14="http://schemas.microsoft.com/office/powerpoint/2010/main" val="1929875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5" y="1948408"/>
            <a:ext cx="5349148" cy="3352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11" y="1938883"/>
            <a:ext cx="5375920" cy="3362325"/>
          </a:xfrm>
          <a:prstGeom prst="rect">
            <a:avLst/>
          </a:prstGeom>
        </p:spPr>
      </p:pic>
      <p:sp>
        <p:nvSpPr>
          <p:cNvPr id="56" name="TextBox 55"/>
          <p:cNvSpPr txBox="1"/>
          <p:nvPr/>
        </p:nvSpPr>
        <p:spPr>
          <a:xfrm>
            <a:off x="4009355" y="5651956"/>
            <a:ext cx="4464496" cy="400110"/>
          </a:xfrm>
          <a:prstGeom prst="rect">
            <a:avLst/>
          </a:prstGeom>
          <a:noFill/>
        </p:spPr>
        <p:txBody>
          <a:bodyPr wrap="square" rtlCol="0">
            <a:spAutoFit/>
          </a:bodyPr>
          <a:lstStyle/>
          <a:p>
            <a:r>
              <a:rPr lang="zh-CN" altLang="en-US" sz="2000" dirty="0" smtClean="0"/>
              <a:t>仿生机器人搬运物体与经过障碍过程</a:t>
            </a:r>
            <a:endParaRPr lang="zh-CN" altLang="en-US" sz="2000" dirty="0"/>
          </a:p>
        </p:txBody>
      </p:sp>
    </p:spTree>
    <p:extLst>
      <p:ext uri="{BB962C8B-B14F-4D97-AF65-F5344CB8AC3E}">
        <p14:creationId xmlns:p14="http://schemas.microsoft.com/office/powerpoint/2010/main" val="4177044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cxnSp>
        <p:nvCxnSpPr>
          <p:cNvPr id="36" name="肘形连接符 35"/>
          <p:cNvCxnSpPr/>
          <p:nvPr/>
        </p:nvCxnSpPr>
        <p:spPr>
          <a:xfrm flipV="1">
            <a:off x="3721323" y="2108935"/>
            <a:ext cx="2909448" cy="757210"/>
          </a:xfrm>
          <a:prstGeom prst="bentConnector3">
            <a:avLst>
              <a:gd name="adj1" fmla="val 62381"/>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3721323" y="3185644"/>
            <a:ext cx="3096344" cy="81235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630771" y="1774613"/>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39" name="标题 4"/>
          <p:cNvSpPr txBox="1">
            <a:spLocks/>
          </p:cNvSpPr>
          <p:nvPr/>
        </p:nvSpPr>
        <p:spPr>
          <a:xfrm>
            <a:off x="6659900" y="186918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01</a:t>
            </a:r>
          </a:p>
        </p:txBody>
      </p:sp>
      <p:cxnSp>
        <p:nvCxnSpPr>
          <p:cNvPr id="40" name="肘形连接符 39"/>
          <p:cNvCxnSpPr/>
          <p:nvPr/>
        </p:nvCxnSpPr>
        <p:spPr>
          <a:xfrm flipV="1">
            <a:off x="4340267" y="3096734"/>
            <a:ext cx="3010585" cy="777523"/>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4297387" y="4173486"/>
            <a:ext cx="3096344" cy="812358"/>
          </a:xfrm>
          <a:prstGeom prst="bentConnector3">
            <a:avLst>
              <a:gd name="adj1" fmla="val 5536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350852" y="2782725"/>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3" name="标题 4"/>
          <p:cNvSpPr txBox="1">
            <a:spLocks/>
          </p:cNvSpPr>
          <p:nvPr/>
        </p:nvSpPr>
        <p:spPr>
          <a:xfrm>
            <a:off x="7379981" y="287729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02</a:t>
            </a:r>
          </a:p>
        </p:txBody>
      </p:sp>
      <p:sp>
        <p:nvSpPr>
          <p:cNvPr id="44" name="椭圆 43"/>
          <p:cNvSpPr/>
          <p:nvPr/>
        </p:nvSpPr>
        <p:spPr>
          <a:xfrm>
            <a:off x="6558764" y="3689700"/>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5" name="标题 4"/>
          <p:cNvSpPr txBox="1">
            <a:spLocks/>
          </p:cNvSpPr>
          <p:nvPr/>
        </p:nvSpPr>
        <p:spPr>
          <a:xfrm>
            <a:off x="6587893" y="378427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03</a:t>
            </a:r>
          </a:p>
        </p:txBody>
      </p:sp>
      <p:sp>
        <p:nvSpPr>
          <p:cNvPr id="46" name="椭圆 45"/>
          <p:cNvSpPr/>
          <p:nvPr/>
        </p:nvSpPr>
        <p:spPr>
          <a:xfrm>
            <a:off x="7278844" y="4697812"/>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7" name="标题 4"/>
          <p:cNvSpPr txBox="1">
            <a:spLocks/>
          </p:cNvSpPr>
          <p:nvPr/>
        </p:nvSpPr>
        <p:spPr>
          <a:xfrm>
            <a:off x="7307973" y="479238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04</a:t>
            </a:r>
          </a:p>
        </p:txBody>
      </p:sp>
      <p:sp>
        <p:nvSpPr>
          <p:cNvPr id="48" name="Freeform 9"/>
          <p:cNvSpPr>
            <a:spLocks/>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5">
              <a:lumMod val="75000"/>
            </a:schemeClr>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9" name="KSO_Shape"/>
          <p:cNvSpPr>
            <a:spLocks/>
          </p:cNvSpPr>
          <p:nvPr/>
        </p:nvSpPr>
        <p:spPr bwMode="auto">
          <a:xfrm>
            <a:off x="2683259" y="2998179"/>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1993131" y="3752424"/>
            <a:ext cx="2347136" cy="369324"/>
          </a:xfrm>
          <a:prstGeom prst="rect">
            <a:avLst/>
          </a:prstGeom>
        </p:spPr>
        <p:txBody>
          <a:bodyPr wrap="square" lIns="91431" tIns="45716" rIns="91431" bIns="45716">
            <a:spAutoFit/>
          </a:bodyPr>
          <a:lstStyle/>
          <a:p>
            <a:pPr algn="ctr"/>
            <a:r>
              <a:rPr lang="zh-CN" altLang="en-US" b="1" dirty="0" smtClean="0">
                <a:solidFill>
                  <a:schemeClr val="accent5">
                    <a:lumMod val="60000"/>
                    <a:lumOff val="40000"/>
                  </a:schemeClr>
                </a:solidFill>
                <a:latin typeface="微软雅黑" pitchFamily="34" charset="-122"/>
                <a:ea typeface="微软雅黑" pitchFamily="34" charset="-122"/>
              </a:rPr>
              <a:t>仿真机器人内部逻辑</a:t>
            </a:r>
            <a:endParaRPr lang="en-US" altLang="zh-CN" b="1" dirty="0">
              <a:solidFill>
                <a:schemeClr val="accent5">
                  <a:lumMod val="60000"/>
                  <a:lumOff val="40000"/>
                </a:schemeClr>
              </a:solidFill>
              <a:latin typeface="微软雅黑" pitchFamily="34" charset="-122"/>
              <a:ea typeface="微软雅黑" pitchFamily="34" charset="-122"/>
            </a:endParaRPr>
          </a:p>
        </p:txBody>
      </p:sp>
      <p:sp>
        <p:nvSpPr>
          <p:cNvPr id="51" name="矩形 47"/>
          <p:cNvSpPr>
            <a:spLocks noChangeArrowheads="1"/>
          </p:cNvSpPr>
          <p:nvPr/>
        </p:nvSpPr>
        <p:spPr bwMode="auto">
          <a:xfrm>
            <a:off x="1948296"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内部机制如何实现仿真机器人对待这些问题快速找出最优解。</a:t>
            </a:r>
            <a:endParaRPr lang="zh-CN" altLang="en-US" sz="1400" dirty="0">
              <a:solidFill>
                <a:schemeClr val="tx1">
                  <a:lumMod val="65000"/>
                  <a:lumOff val="35000"/>
                </a:schemeClr>
              </a:solidFill>
              <a:sym typeface="微软雅黑" pitchFamily="34" charset="-122"/>
            </a:endParaRPr>
          </a:p>
        </p:txBody>
      </p:sp>
      <p:sp>
        <p:nvSpPr>
          <p:cNvPr id="52" name="矩形 51"/>
          <p:cNvSpPr/>
          <p:nvPr/>
        </p:nvSpPr>
        <p:spPr>
          <a:xfrm>
            <a:off x="7321723" y="1907548"/>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矩形 54"/>
          <p:cNvSpPr/>
          <p:nvPr/>
        </p:nvSpPr>
        <p:spPr>
          <a:xfrm>
            <a:off x="7177707" y="3779756"/>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7969795" y="4797152"/>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8041803" y="2915660"/>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1156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par>
                                <p:cTn id="29" presetID="2" presetClass="entr" presetSubtype="4" fill="hold" grpId="0" nodeType="withEffect">
                                  <p:stCondLst>
                                    <p:cond delay="50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Effect transition="in" filter="fade">
                                      <p:cBhvr>
                                        <p:cTn id="60" dur="500"/>
                                        <p:tgtEl>
                                          <p:spTgt spid="42"/>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Effect transition="in" filter="fade">
                                      <p:cBhvr>
                                        <p:cTn id="70" dur="500"/>
                                        <p:tgtEl>
                                          <p:spTgt spid="59"/>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44"/>
                                        </p:tgtEl>
                                        <p:attrNameLst>
                                          <p:attrName>style.visibility</p:attrName>
                                        </p:attrNameLst>
                                      </p:cBhvr>
                                      <p:to>
                                        <p:strVal val="visible"/>
                                      </p:to>
                                    </p:set>
                                    <p:anim calcmode="lin" valueType="num">
                                      <p:cBhvr>
                                        <p:cTn id="77" dur="500" fill="hold"/>
                                        <p:tgtEl>
                                          <p:spTgt spid="44"/>
                                        </p:tgtEl>
                                        <p:attrNameLst>
                                          <p:attrName>ppt_w</p:attrName>
                                        </p:attrNameLst>
                                      </p:cBhvr>
                                      <p:tavLst>
                                        <p:tav tm="0">
                                          <p:val>
                                            <p:fltVal val="0"/>
                                          </p:val>
                                        </p:tav>
                                        <p:tav tm="100000">
                                          <p:val>
                                            <p:strVal val="#ppt_w"/>
                                          </p:val>
                                        </p:tav>
                                      </p:tavLst>
                                    </p:anim>
                                    <p:anim calcmode="lin" valueType="num">
                                      <p:cBhvr>
                                        <p:cTn id="78" dur="500" fill="hold"/>
                                        <p:tgtEl>
                                          <p:spTgt spid="44"/>
                                        </p:tgtEl>
                                        <p:attrNameLst>
                                          <p:attrName>ppt_h</p:attrName>
                                        </p:attrNameLst>
                                      </p:cBhvr>
                                      <p:tavLst>
                                        <p:tav tm="0">
                                          <p:val>
                                            <p:fltVal val="0"/>
                                          </p:val>
                                        </p:tav>
                                        <p:tav tm="100000">
                                          <p:val>
                                            <p:strVal val="#ppt_h"/>
                                          </p:val>
                                        </p:tav>
                                      </p:tavLst>
                                    </p:anim>
                                    <p:animEffect transition="in" filter="fade">
                                      <p:cBhvr>
                                        <p:cTn id="79" dur="500"/>
                                        <p:tgtEl>
                                          <p:spTgt spid="44"/>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55"/>
                                        </p:tgtEl>
                                        <p:attrNameLst>
                                          <p:attrName>style.visibility</p:attrName>
                                        </p:attrNameLst>
                                      </p:cBhvr>
                                      <p:to>
                                        <p:strVal val="visible"/>
                                      </p:to>
                                    </p:set>
                                    <p:anim calcmode="lin" valueType="num">
                                      <p:cBhvr>
                                        <p:cTn id="87" dur="500" fill="hold"/>
                                        <p:tgtEl>
                                          <p:spTgt spid="55"/>
                                        </p:tgtEl>
                                        <p:attrNameLst>
                                          <p:attrName>ppt_w</p:attrName>
                                        </p:attrNameLst>
                                      </p:cBhvr>
                                      <p:tavLst>
                                        <p:tav tm="0">
                                          <p:val>
                                            <p:fltVal val="0"/>
                                          </p:val>
                                        </p:tav>
                                        <p:tav tm="100000">
                                          <p:val>
                                            <p:strVal val="#ppt_w"/>
                                          </p:val>
                                        </p:tav>
                                      </p:tavLst>
                                    </p:anim>
                                    <p:anim calcmode="lin" valueType="num">
                                      <p:cBhvr>
                                        <p:cTn id="88" dur="500" fill="hold"/>
                                        <p:tgtEl>
                                          <p:spTgt spid="55"/>
                                        </p:tgtEl>
                                        <p:attrNameLst>
                                          <p:attrName>ppt_h</p:attrName>
                                        </p:attrNameLst>
                                      </p:cBhvr>
                                      <p:tavLst>
                                        <p:tav tm="0">
                                          <p:val>
                                            <p:fltVal val="0"/>
                                          </p:val>
                                        </p:tav>
                                        <p:tav tm="100000">
                                          <p:val>
                                            <p:strVal val="#ppt_h"/>
                                          </p:val>
                                        </p:tav>
                                      </p:tavLst>
                                    </p:anim>
                                    <p:animEffect transition="in" filter="fade">
                                      <p:cBhvr>
                                        <p:cTn id="89" dur="500"/>
                                        <p:tgtEl>
                                          <p:spTgt spid="55"/>
                                        </p:tgtEl>
                                      </p:cBhvr>
                                    </p:animEffect>
                                  </p:childTnLst>
                                </p:cTn>
                              </p:par>
                            </p:childTnLst>
                          </p:cTn>
                        </p:par>
                        <p:par>
                          <p:cTn id="90" fill="hold">
                            <p:stCondLst>
                              <p:cond delay="6500"/>
                            </p:stCondLst>
                            <p:childTnLst>
                              <p:par>
                                <p:cTn id="91" presetID="22" presetClass="entr" presetSubtype="8" fill="hold" nodeType="after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ppt_w</p:attrName>
                                        </p:attrNameLst>
                                      </p:cBhvr>
                                      <p:tavLst>
                                        <p:tav tm="0">
                                          <p:val>
                                            <p:fltVal val="0"/>
                                          </p:val>
                                        </p:tav>
                                        <p:tav tm="100000">
                                          <p:val>
                                            <p:strVal val="#ppt_w"/>
                                          </p:val>
                                        </p:tav>
                                      </p:tavLst>
                                    </p:anim>
                                    <p:anim calcmode="lin" valueType="num">
                                      <p:cBhvr>
                                        <p:cTn id="102" dur="500" fill="hold"/>
                                        <p:tgtEl>
                                          <p:spTgt spid="47"/>
                                        </p:tgtEl>
                                        <p:attrNameLst>
                                          <p:attrName>ppt_h</p:attrName>
                                        </p:attrNameLst>
                                      </p:cBhvr>
                                      <p:tavLst>
                                        <p:tav tm="0">
                                          <p:val>
                                            <p:fltVal val="0"/>
                                          </p:val>
                                        </p:tav>
                                        <p:tav tm="100000">
                                          <p:val>
                                            <p:strVal val="#ppt_h"/>
                                          </p:val>
                                        </p:tav>
                                      </p:tavLst>
                                    </p:anim>
                                    <p:animEffect transition="in" filter="fade">
                                      <p:cBhvr>
                                        <p:cTn id="103" dur="500"/>
                                        <p:tgtEl>
                                          <p:spTgt spid="47"/>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57"/>
                                        </p:tgtEl>
                                        <p:attrNameLst>
                                          <p:attrName>style.visibility</p:attrName>
                                        </p:attrNameLst>
                                      </p:cBhvr>
                                      <p:to>
                                        <p:strVal val="visible"/>
                                      </p:to>
                                    </p:set>
                                    <p:anim calcmode="lin" valueType="num">
                                      <p:cBhvr>
                                        <p:cTn id="106" dur="500" fill="hold"/>
                                        <p:tgtEl>
                                          <p:spTgt spid="57"/>
                                        </p:tgtEl>
                                        <p:attrNameLst>
                                          <p:attrName>ppt_w</p:attrName>
                                        </p:attrNameLst>
                                      </p:cBhvr>
                                      <p:tavLst>
                                        <p:tav tm="0">
                                          <p:val>
                                            <p:fltVal val="0"/>
                                          </p:val>
                                        </p:tav>
                                        <p:tav tm="100000">
                                          <p:val>
                                            <p:strVal val="#ppt_w"/>
                                          </p:val>
                                        </p:tav>
                                      </p:tavLst>
                                    </p:anim>
                                    <p:anim calcmode="lin" valueType="num">
                                      <p:cBhvr>
                                        <p:cTn id="107" dur="500" fill="hold"/>
                                        <p:tgtEl>
                                          <p:spTgt spid="57"/>
                                        </p:tgtEl>
                                        <p:attrNameLst>
                                          <p:attrName>ppt_h</p:attrName>
                                        </p:attrNameLst>
                                      </p:cBhvr>
                                      <p:tavLst>
                                        <p:tav tm="0">
                                          <p:val>
                                            <p:fltVal val="0"/>
                                          </p:val>
                                        </p:tav>
                                        <p:tav tm="100000">
                                          <p:val>
                                            <p:strVal val="#ppt_h"/>
                                          </p:val>
                                        </p:tav>
                                      </p:tavLst>
                                    </p:anim>
                                    <p:animEffect transition="in" filter="fade">
                                      <p:cBhvr>
                                        <p:cTn id="108" dur="500"/>
                                        <p:tgtEl>
                                          <p:spTgt spid="57"/>
                                        </p:tgtEl>
                                      </p:cBhvr>
                                    </p:animEffect>
                                  </p:childTnLst>
                                </p:cTn>
                              </p:par>
                            </p:childTnLst>
                          </p:cTn>
                        </p:par>
                        <p:par>
                          <p:cTn id="109" fill="hold">
                            <p:stCondLst>
                              <p:cond delay="75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2" grpId="0" animBg="1"/>
      <p:bldP spid="43" grpId="0"/>
      <p:bldP spid="44" grpId="0" animBg="1"/>
      <p:bldP spid="45" grpId="0"/>
      <p:bldP spid="46" grpId="0" animBg="1"/>
      <p:bldP spid="47" grpId="0"/>
      <p:bldP spid="48" grpId="0" animBg="1"/>
      <p:bldP spid="48" grpId="1" animBg="1"/>
      <p:bldP spid="49" grpId="0" animBg="1"/>
      <p:bldP spid="50" grpId="0"/>
      <p:bldP spid="51" grpId="0"/>
      <p:bldP spid="52" grpId="0"/>
      <p:bldP spid="55" grpId="0"/>
      <p:bldP spid="57" grpId="0"/>
      <p:bldP spid="59"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88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65000"/>
                    <a:lumOff val="35000"/>
                  </a:schemeClr>
                </a:solidFill>
                <a:latin typeface="微软雅黑" pitchFamily="34" charset="-122"/>
                <a:ea typeface="微软雅黑" pitchFamily="34" charset="-122"/>
              </a:rPr>
              <a:t>混乱</a:t>
            </a:r>
            <a:r>
              <a:rPr lang="zh-CN" altLang="zh-CN" sz="1400" dirty="0">
                <a:solidFill>
                  <a:schemeClr val="tx1">
                    <a:lumMod val="65000"/>
                    <a:lumOff val="35000"/>
                  </a:schemeClr>
                </a:solidFill>
                <a:latin typeface="微软雅黑" pitchFamily="34" charset="-122"/>
                <a:ea typeface="微软雅黑" pitchFamily="34" charset="-122"/>
              </a:rPr>
              <a:t>无序的群体通过内部个体之间的相互作用，形成一个有序且联系紧密的群体共同运动，这种运动被称之为群集运动</a:t>
            </a:r>
            <a:r>
              <a:rPr lang="zh-CN"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近些年受益于相关技术的进步，为实证研究建立了坚实的基础</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如今已经了解到群集运动是个体之间局部自组织交互而形成的</a:t>
            </a:r>
            <a:r>
              <a:rPr lang="zh-CN"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现象</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，其本质就是来源于个体之间的相互作用，但是到底遵循什么样的交互规则目前还不得而知。</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a:t>
            </a: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运动本质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02939"/>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很多人都被大自然中动物的集体活动所吸引，天空中成百上千的鸟类结队飞行，遇到捕食者能做出令人惊讶的躲避动作。鱼群能够自发形成并有序运动，而且能够做到毫不费力的躲避障碍。蚁群利用群体力量轻松移动庞大的重物。在捕食者和觅食的压力下，拥有简单智商的个体结队后总能表现惊人的行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26" name="Picture 2" descr="C:\Users\Administrator\Desktop\大论文\wangyongchao\model\images\鸟群.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27" y="866749"/>
            <a:ext cx="4536504" cy="358340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325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8" name="Rounded Rectangle 15"/>
          <p:cNvSpPr/>
          <p:nvPr/>
        </p:nvSpPr>
        <p:spPr>
          <a:xfrm>
            <a:off x="2160956" y="1556792"/>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9" name="Freeform 55"/>
          <p:cNvSpPr>
            <a:spLocks noEditPoints="1"/>
          </p:cNvSpPr>
          <p:nvPr/>
        </p:nvSpPr>
        <p:spPr bwMode="auto">
          <a:xfrm>
            <a:off x="2315544" y="1723706"/>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10" name="直接连接符 9"/>
          <p:cNvCxnSpPr/>
          <p:nvPr/>
        </p:nvCxnSpPr>
        <p:spPr>
          <a:xfrm>
            <a:off x="2118355" y="2298586"/>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498"/>
          <p:cNvSpPr txBox="1"/>
          <p:nvPr/>
        </p:nvSpPr>
        <p:spPr>
          <a:xfrm>
            <a:off x="3793331" y="1924390"/>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p>
        </p:txBody>
      </p:sp>
      <p:sp>
        <p:nvSpPr>
          <p:cNvPr id="12" name="TextBox 503"/>
          <p:cNvSpPr txBox="1"/>
          <p:nvPr/>
        </p:nvSpPr>
        <p:spPr>
          <a:xfrm>
            <a:off x="1993131" y="2296746"/>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协调运动也是一种有序运动，群集运动最终形式都要趋于有序运动，群集</a:t>
            </a:r>
            <a:r>
              <a:rPr lang="zh-CN" altLang="en-US" sz="1400" dirty="0">
                <a:solidFill>
                  <a:schemeClr val="tx1">
                    <a:lumMod val="65000"/>
                    <a:lumOff val="35000"/>
                  </a:schemeClr>
                </a:solidFill>
                <a:latin typeface="微软雅黑" pitchFamily="34" charset="-122"/>
                <a:ea typeface="微软雅黑" pitchFamily="34" charset="-122"/>
              </a:rPr>
              <a:t>运动依靠个体之间的</a:t>
            </a:r>
            <a:r>
              <a:rPr lang="zh-CN" altLang="en-US" sz="1400" dirty="0" smtClean="0">
                <a:solidFill>
                  <a:schemeClr val="tx1">
                    <a:lumMod val="65000"/>
                    <a:lumOff val="35000"/>
                  </a:schemeClr>
                </a:solidFill>
                <a:latin typeface="微软雅黑" pitchFamily="34" charset="-122"/>
                <a:ea typeface="微软雅黑" pitchFamily="34" charset="-122"/>
              </a:rPr>
              <a:t>相互作用达成。</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3" name="Rounded Rectangle 15"/>
          <p:cNvSpPr/>
          <p:nvPr/>
        </p:nvSpPr>
        <p:spPr>
          <a:xfrm>
            <a:off x="6637877" y="1559816"/>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14" name="直接连接符 13"/>
          <p:cNvCxnSpPr/>
          <p:nvPr/>
        </p:nvCxnSpPr>
        <p:spPr>
          <a:xfrm>
            <a:off x="6595276" y="2301610"/>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498"/>
          <p:cNvSpPr txBox="1"/>
          <p:nvPr/>
        </p:nvSpPr>
        <p:spPr>
          <a:xfrm>
            <a:off x="8282677" y="1927414"/>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p>
        </p:txBody>
      </p:sp>
      <p:sp>
        <p:nvSpPr>
          <p:cNvPr id="16" name="TextBox 503"/>
          <p:cNvSpPr txBox="1"/>
          <p:nvPr/>
        </p:nvSpPr>
        <p:spPr>
          <a:xfrm>
            <a:off x="6470052" y="2299770"/>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群集运动形成后在特定条件触发下可以使群体自发执行同一个任务，如蚁群搬运食物，鸟群躲避捕食者等。</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7" name="流程图: 联系 20"/>
          <p:cNvSpPr/>
          <p:nvPr/>
        </p:nvSpPr>
        <p:spPr>
          <a:xfrm>
            <a:off x="6810786" y="1694507"/>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23" name="Rounded Rectangle 15"/>
          <p:cNvSpPr/>
          <p:nvPr/>
        </p:nvSpPr>
        <p:spPr>
          <a:xfrm>
            <a:off x="2160956" y="3520885"/>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4" name="Freeform 55"/>
          <p:cNvSpPr>
            <a:spLocks noEditPoints="1"/>
          </p:cNvSpPr>
          <p:nvPr/>
        </p:nvSpPr>
        <p:spPr bwMode="auto">
          <a:xfrm>
            <a:off x="2315544" y="3667925"/>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25" name="直接连接符 24"/>
          <p:cNvCxnSpPr/>
          <p:nvPr/>
        </p:nvCxnSpPr>
        <p:spPr>
          <a:xfrm>
            <a:off x="2118355" y="4242805"/>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498"/>
          <p:cNvSpPr txBox="1"/>
          <p:nvPr/>
        </p:nvSpPr>
        <p:spPr>
          <a:xfrm>
            <a:off x="3865339" y="3868609"/>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p>
        </p:txBody>
      </p:sp>
      <p:sp>
        <p:nvSpPr>
          <p:cNvPr id="27" name="TextBox 503"/>
          <p:cNvSpPr txBox="1"/>
          <p:nvPr/>
        </p:nvSpPr>
        <p:spPr>
          <a:xfrm>
            <a:off x="1993131" y="4240965"/>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群集运动在生成过程中可以高效的躲避障碍物，而且之后不会对群体有序的形态产生影响。</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8" name="Rounded Rectangle 15"/>
          <p:cNvSpPr/>
          <p:nvPr/>
        </p:nvSpPr>
        <p:spPr>
          <a:xfrm>
            <a:off x="6637877" y="3523909"/>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29" name="直接连接符 28"/>
          <p:cNvCxnSpPr/>
          <p:nvPr/>
        </p:nvCxnSpPr>
        <p:spPr>
          <a:xfrm>
            <a:off x="6595276" y="4245829"/>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498"/>
          <p:cNvSpPr txBox="1"/>
          <p:nvPr/>
        </p:nvSpPr>
        <p:spPr>
          <a:xfrm>
            <a:off x="8282677" y="3871633"/>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p>
        </p:txBody>
      </p:sp>
      <p:sp>
        <p:nvSpPr>
          <p:cNvPr id="31" name="TextBox 503"/>
          <p:cNvSpPr txBox="1"/>
          <p:nvPr/>
        </p:nvSpPr>
        <p:spPr>
          <a:xfrm>
            <a:off x="6470052" y="4243989"/>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群集运动在觅食状态下的行为与仿生机器人寻找光源及其相似，这种行为都是群体功能的具体体现。</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32" name="流程图: 联系 20"/>
          <p:cNvSpPr/>
          <p:nvPr/>
        </p:nvSpPr>
        <p:spPr>
          <a:xfrm>
            <a:off x="6810786" y="3638726"/>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44" name="TextBox 4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5" name="TextBox 64"/>
          <p:cNvSpPr txBox="1"/>
          <p:nvPr/>
        </p:nvSpPr>
        <p:spPr>
          <a:xfrm>
            <a:off x="2118355" y="5373216"/>
            <a:ext cx="7964815" cy="707886"/>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itchFamily="34" charset="-122"/>
                <a:ea typeface="微软雅黑" pitchFamily="34" charset="-122"/>
              </a:rPr>
              <a:t>问题</a:t>
            </a:r>
            <a:r>
              <a:rPr lang="zh-CN" altLang="en-US" sz="2000" dirty="0" smtClean="0">
                <a:solidFill>
                  <a:schemeClr val="tx1">
                    <a:lumMod val="65000"/>
                    <a:lumOff val="35000"/>
                  </a:schemeClr>
                </a:solidFill>
                <a:latin typeface="微软雅黑" pitchFamily="34" charset="-122"/>
                <a:ea typeface="微软雅黑" pitchFamily="34" charset="-122"/>
              </a:rPr>
              <a:t>：</a:t>
            </a:r>
            <a:r>
              <a:rPr lang="zh-CN" altLang="en-US" sz="2000" dirty="0">
                <a:solidFill>
                  <a:schemeClr val="tx1">
                    <a:lumMod val="65000"/>
                    <a:lumOff val="35000"/>
                  </a:schemeClr>
                </a:solidFill>
                <a:latin typeface="微软雅黑" pitchFamily="34" charset="-122"/>
                <a:ea typeface="微软雅黑" pitchFamily="34" charset="-122"/>
              </a:rPr>
              <a:t>实证研究说明群集运动可以解决上述问题，但是群集运动到底存在什么机理</a:t>
            </a:r>
            <a:r>
              <a:rPr lang="zh-CN" altLang="en-US" sz="2000" dirty="0" smtClean="0">
                <a:solidFill>
                  <a:schemeClr val="tx1">
                    <a:lumMod val="65000"/>
                    <a:lumOff val="35000"/>
                  </a:schemeClr>
                </a:solidFill>
                <a:latin typeface="微软雅黑" pitchFamily="34" charset="-122"/>
                <a:ea typeface="微软雅黑" pitchFamily="34" charset="-122"/>
              </a:rPr>
              <a:t>？群集运动依靠什么样的局部相互作用生成？</a:t>
            </a:r>
            <a:endParaRPr lang="zh-CN" altLang="en-US" sz="2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53985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iterate type="lt">
                                    <p:tmPct val="5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300"/>
                                        <p:tgtEl>
                                          <p:spTgt spid="11"/>
                                        </p:tgtEl>
                                        <p:attrNameLst>
                                          <p:attrName>ppt_y</p:attrName>
                                        </p:attrNameLst>
                                      </p:cBhvr>
                                      <p:tavLst>
                                        <p:tav tm="0">
                                          <p:val>
                                            <p:strVal val="#ppt_y+#ppt_h*1.125000"/>
                                          </p:val>
                                        </p:tav>
                                        <p:tav tm="100000">
                                          <p:val>
                                            <p:strVal val="#ppt_y"/>
                                          </p:val>
                                        </p:tav>
                                      </p:tavLst>
                                    </p:anim>
                                    <p:animEffect transition="in" filter="wipe(up)">
                                      <p:cBhvr>
                                        <p:cTn id="23" dur="300"/>
                                        <p:tgtEl>
                                          <p:spTgt spid="11"/>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
                                        <p:tgtEl>
                                          <p:spTgt spid="12"/>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9" presetClass="entr" presetSubtype="0" decel="100000"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400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
                                        <p:tgtEl>
                                          <p:spTgt spid="15"/>
                                        </p:tgtEl>
                                        <p:attrNameLst>
                                          <p:attrName>ppt_y</p:attrName>
                                        </p:attrNameLst>
                                      </p:cBhvr>
                                      <p:tavLst>
                                        <p:tav tm="0">
                                          <p:val>
                                            <p:strVal val="#ppt_y+#ppt_h*1.125000"/>
                                          </p:val>
                                        </p:tav>
                                        <p:tav tm="100000">
                                          <p:val>
                                            <p:strVal val="#ppt_y"/>
                                          </p:val>
                                        </p:tav>
                                      </p:tavLst>
                                    </p:anim>
                                    <p:animEffect transition="in" filter="wipe(up)">
                                      <p:cBhvr>
                                        <p:cTn id="46" dur="300"/>
                                        <p:tgtEl>
                                          <p:spTgt spid="15"/>
                                        </p:tgtEl>
                                      </p:cBhvr>
                                    </p:animEffect>
                                  </p:childTnLst>
                                </p:cTn>
                              </p:par>
                              <p:par>
                                <p:cTn id="47" presetID="10" presetClass="entr" presetSubtype="0" fill="hold" grpId="0" nodeType="withEffect">
                                  <p:stCondLst>
                                    <p:cond delay="1000"/>
                                  </p:stCondLst>
                                  <p:iterate type="lt">
                                    <p:tmPct val="10000"/>
                                  </p:iterate>
                                  <p:childTnLst>
                                    <p:set>
                                      <p:cBhvr>
                                        <p:cTn id="48" dur="1" fill="hold">
                                          <p:stCondLst>
                                            <p:cond delay="0"/>
                                          </p:stCondLst>
                                        </p:cTn>
                                        <p:tgtEl>
                                          <p:spTgt spid="16"/>
                                        </p:tgtEl>
                                        <p:attrNameLst>
                                          <p:attrName>style.visibility</p:attrName>
                                        </p:attrNameLst>
                                      </p:cBhvr>
                                      <p:to>
                                        <p:strVal val="visible"/>
                                      </p:to>
                                    </p:set>
                                    <p:animEffect transition="in" filter="fade">
                                      <p:cBhvr>
                                        <p:cTn id="49" dur="100"/>
                                        <p:tgtEl>
                                          <p:spTgt spid="16"/>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5560"/>
                            </p:stCondLst>
                            <p:childTnLst>
                              <p:par>
                                <p:cTn id="61" presetID="22" presetClass="entr" presetSubtype="8"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6060"/>
                            </p:stCondLst>
                            <p:childTnLst>
                              <p:par>
                                <p:cTn id="65" presetID="12" presetClass="entr" presetSubtype="4" fill="hold" grpId="0" nodeType="afterEffect">
                                  <p:stCondLst>
                                    <p:cond delay="0"/>
                                  </p:stCondLst>
                                  <p:iterate type="lt">
                                    <p:tmPct val="50000"/>
                                  </p:iterate>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300"/>
                                        <p:tgtEl>
                                          <p:spTgt spid="26"/>
                                        </p:tgtEl>
                                        <p:attrNameLst>
                                          <p:attrName>ppt_y</p:attrName>
                                        </p:attrNameLst>
                                      </p:cBhvr>
                                      <p:tavLst>
                                        <p:tav tm="0">
                                          <p:val>
                                            <p:strVal val="#ppt_y+#ppt_h*1.125000"/>
                                          </p:val>
                                        </p:tav>
                                        <p:tav tm="100000">
                                          <p:val>
                                            <p:strVal val="#ppt_y"/>
                                          </p:val>
                                        </p:tav>
                                      </p:tavLst>
                                    </p:anim>
                                    <p:animEffect transition="in" filter="wipe(up)">
                                      <p:cBhvr>
                                        <p:cTn id="68" dur="300"/>
                                        <p:tgtEl>
                                          <p:spTgt spid="26"/>
                                        </p:tgtEl>
                                      </p:cBhvr>
                                    </p:animEffect>
                                  </p:childTnLst>
                                </p:cTn>
                              </p:par>
                              <p:par>
                                <p:cTn id="69" presetID="10" presetClass="entr" presetSubtype="0" fill="hold" grpId="0" nodeType="withEffect">
                                  <p:stCondLst>
                                    <p:cond delay="1000"/>
                                  </p:stCondLst>
                                  <p:iterate type="lt">
                                    <p:tmPct val="10000"/>
                                  </p:iterate>
                                  <p:childTnLst>
                                    <p:set>
                                      <p:cBhvr>
                                        <p:cTn id="70" dur="1" fill="hold">
                                          <p:stCondLst>
                                            <p:cond delay="0"/>
                                          </p:stCondLst>
                                        </p:cTn>
                                        <p:tgtEl>
                                          <p:spTgt spid="27"/>
                                        </p:tgtEl>
                                        <p:attrNameLst>
                                          <p:attrName>style.visibility</p:attrName>
                                        </p:attrNameLst>
                                      </p:cBhvr>
                                      <p:to>
                                        <p:strVal val="visible"/>
                                      </p:to>
                                    </p:set>
                                    <p:animEffect transition="in" filter="fade">
                                      <p:cBhvr>
                                        <p:cTn id="71" dur="100"/>
                                        <p:tgtEl>
                                          <p:spTgt spid="27"/>
                                        </p:tgtEl>
                                      </p:cBhvr>
                                    </p:animEffect>
                                  </p:childTnLst>
                                </p:cTn>
                              </p:par>
                              <p:par>
                                <p:cTn id="72" presetID="42" presetClass="entr" presetSubtype="0" fill="hold" grpId="0"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par>
                                <p:cTn id="77" presetID="49" presetClass="entr" presetSubtype="0" decel="100000" fill="hold" grpId="0" nodeType="withEffect">
                                  <p:stCondLst>
                                    <p:cond delay="100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 calcmode="lin" valueType="num">
                                      <p:cBhvr>
                                        <p:cTn id="81" dur="500" fill="hold"/>
                                        <p:tgtEl>
                                          <p:spTgt spid="32"/>
                                        </p:tgtEl>
                                        <p:attrNameLst>
                                          <p:attrName>style.rotation</p:attrName>
                                        </p:attrNameLst>
                                      </p:cBhvr>
                                      <p:tavLst>
                                        <p:tav tm="0">
                                          <p:val>
                                            <p:fltVal val="360"/>
                                          </p:val>
                                        </p:tav>
                                        <p:tav tm="100000">
                                          <p:val>
                                            <p:fltVal val="0"/>
                                          </p:val>
                                        </p:tav>
                                      </p:tavLst>
                                    </p:anim>
                                    <p:animEffect transition="in" filter="fade">
                                      <p:cBhvr>
                                        <p:cTn id="82" dur="500"/>
                                        <p:tgtEl>
                                          <p:spTgt spid="32"/>
                                        </p:tgtEl>
                                      </p:cBhvr>
                                    </p:animEffect>
                                  </p:childTnLst>
                                </p:cTn>
                              </p:par>
                            </p:childTnLst>
                          </p:cTn>
                        </p:par>
                        <p:par>
                          <p:cTn id="83" fill="hold">
                            <p:stCondLst>
                              <p:cond delay="8060"/>
                            </p:stCondLst>
                            <p:childTnLst>
                              <p:par>
                                <p:cTn id="84" presetID="22" presetClass="entr" presetSubtype="8"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childTnLst>
                          </p:cTn>
                        </p:par>
                        <p:par>
                          <p:cTn id="87" fill="hold">
                            <p:stCondLst>
                              <p:cond delay="8560"/>
                            </p:stCondLst>
                            <p:childTnLst>
                              <p:par>
                                <p:cTn id="88" presetID="12" presetClass="entr" presetSubtype="4" fill="hold" grpId="0" nodeType="afterEffect">
                                  <p:stCondLst>
                                    <p:cond delay="0"/>
                                  </p:stCondLst>
                                  <p:iterate type="lt">
                                    <p:tmPct val="50000"/>
                                  </p:iterate>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300"/>
                                        <p:tgtEl>
                                          <p:spTgt spid="30"/>
                                        </p:tgtEl>
                                        <p:attrNameLst>
                                          <p:attrName>ppt_y</p:attrName>
                                        </p:attrNameLst>
                                      </p:cBhvr>
                                      <p:tavLst>
                                        <p:tav tm="0">
                                          <p:val>
                                            <p:strVal val="#ppt_y+#ppt_h*1.125000"/>
                                          </p:val>
                                        </p:tav>
                                        <p:tav tm="100000">
                                          <p:val>
                                            <p:strVal val="#ppt_y"/>
                                          </p:val>
                                        </p:tav>
                                      </p:tavLst>
                                    </p:anim>
                                    <p:animEffect transition="in" filter="wipe(up)">
                                      <p:cBhvr>
                                        <p:cTn id="91" dur="300"/>
                                        <p:tgtEl>
                                          <p:spTgt spid="30"/>
                                        </p:tgtEl>
                                      </p:cBhvr>
                                    </p:animEffect>
                                  </p:childTnLst>
                                </p:cTn>
                              </p:par>
                              <p:par>
                                <p:cTn id="92" presetID="10" presetClass="entr" presetSubtype="0" fill="hold" grpId="0" nodeType="withEffect">
                                  <p:stCondLst>
                                    <p:cond delay="1000"/>
                                  </p:stCondLst>
                                  <p:iterate type="lt">
                                    <p:tmPct val="10000"/>
                                  </p:iterate>
                                  <p:childTnLst>
                                    <p:set>
                                      <p:cBhvr>
                                        <p:cTn id="93" dur="1" fill="hold">
                                          <p:stCondLst>
                                            <p:cond delay="0"/>
                                          </p:stCondLst>
                                        </p:cTn>
                                        <p:tgtEl>
                                          <p:spTgt spid="31"/>
                                        </p:tgtEl>
                                        <p:attrNameLst>
                                          <p:attrName>style.visibility</p:attrName>
                                        </p:attrNameLst>
                                      </p:cBhvr>
                                      <p:to>
                                        <p:strVal val="visible"/>
                                      </p:to>
                                    </p:set>
                                    <p:animEffect transition="in" filter="fade">
                                      <p:cBhvr>
                                        <p:cTn id="94" dur="100"/>
                                        <p:tgtEl>
                                          <p:spTgt spid="31"/>
                                        </p:tgtEl>
                                      </p:cBhvr>
                                    </p:animEffect>
                                  </p:childTnLst>
                                </p:cTn>
                              </p:par>
                            </p:childTnLst>
                          </p:cTn>
                        </p:par>
                        <p:par>
                          <p:cTn id="95" fill="hold">
                            <p:stCondLst>
                              <p:cond delay="10090"/>
                            </p:stCondLst>
                            <p:childTnLst>
                              <p:par>
                                <p:cTn id="96" presetID="10" presetClass="entr" presetSubtype="0"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P spid="16" grpId="0"/>
      <p:bldP spid="17" grpId="0" animBg="1"/>
      <p:bldP spid="23" grpId="0" animBg="1"/>
      <p:bldP spid="24" grpId="0" animBg="1"/>
      <p:bldP spid="26" grpId="0"/>
      <p:bldP spid="27" grpId="0"/>
      <p:bldP spid="28" grpId="0" animBg="1"/>
      <p:bldP spid="30" grpId="0"/>
      <p:bldP spid="31" grpId="0"/>
      <p:bldP spid="32" grpId="0" animBg="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40"/>
</p:tagLst>
</file>

<file path=ppt/theme/theme1.xml><?xml version="1.0" encoding="utf-8"?>
<a:theme xmlns:a="http://schemas.openxmlformats.org/drawingml/2006/main" name="王永超">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5901</TotalTime>
  <Words>2394</Words>
  <Application>Microsoft Office PowerPoint</Application>
  <PresentationFormat>自定义</PresentationFormat>
  <Paragraphs>271</Paragraphs>
  <Slides>32</Slides>
  <Notes>32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4" baseType="lpstr">
      <vt:lpstr>王永超</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subject>wyc</dc:subject>
  <dc:creator>王永超</dc:creator>
  <cp:lastModifiedBy>微软用户</cp:lastModifiedBy>
  <cp:revision>276</cp:revision>
  <dcterms:created xsi:type="dcterms:W3CDTF">2015-12-03T10:50:49Z</dcterms:created>
  <dcterms:modified xsi:type="dcterms:W3CDTF">2019-04-15T00:19:33Z</dcterms:modified>
</cp:coreProperties>
</file>